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2"/>
  </p:notesMasterIdLst>
  <p:handoutMasterIdLst>
    <p:handoutMasterId r:id="rId33"/>
  </p:handoutMasterIdLst>
  <p:sldIdLst>
    <p:sldId id="256" r:id="rId2"/>
    <p:sldId id="257" r:id="rId3"/>
    <p:sldId id="267" r:id="rId4"/>
    <p:sldId id="268" r:id="rId5"/>
    <p:sldId id="271" r:id="rId6"/>
    <p:sldId id="272" r:id="rId7"/>
    <p:sldId id="273" r:id="rId8"/>
    <p:sldId id="274" r:id="rId9"/>
    <p:sldId id="275" r:id="rId10"/>
    <p:sldId id="276" r:id="rId11"/>
    <p:sldId id="269" r:id="rId12"/>
    <p:sldId id="277" r:id="rId13"/>
    <p:sldId id="284" r:id="rId14"/>
    <p:sldId id="279" r:id="rId15"/>
    <p:sldId id="278" r:id="rId16"/>
    <p:sldId id="281" r:id="rId17"/>
    <p:sldId id="282" r:id="rId18"/>
    <p:sldId id="285" r:id="rId19"/>
    <p:sldId id="283" r:id="rId20"/>
    <p:sldId id="287" r:id="rId21"/>
    <p:sldId id="286" r:id="rId22"/>
    <p:sldId id="289" r:id="rId23"/>
    <p:sldId id="288" r:id="rId24"/>
    <p:sldId id="290" r:id="rId25"/>
    <p:sldId id="291" r:id="rId26"/>
    <p:sldId id="292" r:id="rId27"/>
    <p:sldId id="258" r:id="rId28"/>
    <p:sldId id="293" r:id="rId29"/>
    <p:sldId id="294" r:id="rId30"/>
    <p:sldId id="265" r:id="rId31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34"/>
      <p:bold r:id="rId35"/>
      <p:italic r:id="rId36"/>
      <p:boldItalic r:id="rId37"/>
    </p:embeddedFont>
    <p:embeddedFont>
      <p:font typeface="Roboto" panose="02000000000000000000" pitchFamily="2" charset="0"/>
      <p:regular r:id="rId38"/>
      <p:bold r:id="rId39"/>
      <p:italic r:id="rId40"/>
      <p:boldItalic r:id="rId41"/>
    </p:embeddedFont>
    <p:embeddedFont>
      <p:font typeface="Roboto Medium" panose="02000000000000000000" pitchFamily="2" charset="0"/>
      <p:regular r:id="rId42"/>
      <p:bold r:id="rId43"/>
      <p:italic r:id="rId44"/>
      <p:boldItalic r:id="rId45"/>
    </p:embeddedFont>
    <p:embeddedFont>
      <p:font typeface="Segoe UI" panose="020B0502040204020203" pitchFamily="34" charset="0"/>
      <p:regular r:id="rId46"/>
      <p:bold r:id="rId47"/>
      <p:italic r:id="rId48"/>
      <p:boldItalic r:id="rId4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10" autoAdjust="0"/>
    <p:restoredTop sz="94660"/>
  </p:normalViewPr>
  <p:slideViewPr>
    <p:cSldViewPr snapToGrid="0">
      <p:cViewPr>
        <p:scale>
          <a:sx n="100" d="100"/>
          <a:sy n="100" d="100"/>
        </p:scale>
        <p:origin x="-29" y="5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font" Target="fonts/font14.fntdata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font" Target="fonts/font12.fntdata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1.fntdata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48" Type="http://schemas.openxmlformats.org/officeDocument/2006/relationships/font" Target="fonts/font15.fntdata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38" Type="http://schemas.openxmlformats.org/officeDocument/2006/relationships/font" Target="fonts/font5.fntdata"/><Relationship Id="rId46" Type="http://schemas.openxmlformats.org/officeDocument/2006/relationships/font" Target="fonts/font13.fntdata"/><Relationship Id="rId20" Type="http://schemas.openxmlformats.org/officeDocument/2006/relationships/slide" Target="slides/slide19.xml"/><Relationship Id="rId41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49" Type="http://schemas.openxmlformats.org/officeDocument/2006/relationships/font" Target="fonts/font16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E9DD7A40-45E7-E855-875F-29A41C0FEC0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ru-RU"/>
              <a:t>1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C8CAD631-3FF1-6E16-63EA-67F95E4B809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DB7F20-ECF2-4DE7-BE6C-429422DEA486}" type="datetimeFigureOut">
              <a:rPr lang="ru-RU" smtClean="0"/>
              <a:t>19.05.2022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DAED28FC-65FB-AEEE-4FA9-1AFB91D8EC6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ru-RU"/>
              <a:t>1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DE0550DC-E866-E971-B719-5C4EF20971A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EA24DC-C8FE-4043-A4D9-8DF25B84882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479141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hdr="0" ft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8b48ddf1c3_0_10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8b48ddf1c3_0_10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9210d6813f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9210d6813f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Микросервисная архитектура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54570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9210d6813f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9210d6813f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74706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9210d6813f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9210d6813f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883156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9210d6813f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9210d6813f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Микросервисная архитектура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490817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9210d6813f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9210d6813f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570123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9210d6813f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9210d6813f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325780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9210d6813f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9210d6813f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755978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9210d6813f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9210d6813f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236747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9210d6813f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9210d6813f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Микросервисная архитектура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922838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9210d6813f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9210d6813f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599391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9210d6813f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9210d6813f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9210d6813f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9210d6813f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4108525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9210d6813f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9210d6813f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5550661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9210d6813f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9210d6813f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6133392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9210d6813f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9210d6813f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9681483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9210d6813f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9210d6813f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8456505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9210d6813f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9210d6813f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5708765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9210d6813f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9210d6813f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3199932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8b48ddf1c3_0_2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8b48ddf1c3_0_2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8b48ddf1c3_0_2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8b48ddf1c3_0_2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178330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8b48ddf1c3_0_2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8b48ddf1c3_0_2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8694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9210d6813f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9210d6813f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109559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8b48ddf1c3_0_10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8b48ddf1c3_0_10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9210d6813f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9210d6813f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Микросервисная архитектура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489766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9210d6813f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9210d6813f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55295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9210d6813f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9210d6813f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424713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9210d6813f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9210d6813f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37028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9210d6813f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9210d6813f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40153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9210d6813f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9210d6813f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107008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openxmlformats.org/officeDocument/2006/relationships/image" Target="../media/image3.png"/><Relationship Id="rId7" Type="http://schemas.openxmlformats.org/officeDocument/2006/relationships/image" Target="../media/image20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5" Type="http://schemas.openxmlformats.org/officeDocument/2006/relationships/image" Target="../media/image18.jpeg"/><Relationship Id="rId4" Type="http://schemas.openxmlformats.org/officeDocument/2006/relationships/image" Target="../media/image17.jpeg"/><Relationship Id="rId9" Type="http://schemas.openxmlformats.org/officeDocument/2006/relationships/image" Target="../media/image22.jpe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3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30.jpe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9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0.jpeg"/><Relationship Id="rId4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0.jpeg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92258" y="352565"/>
            <a:ext cx="860137" cy="11088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67784B2-4BD8-EF4E-992E-301FDE2C2A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093" y="-912709"/>
            <a:ext cx="2965760" cy="2965760"/>
          </a:xfrm>
          <a:prstGeom prst="rect">
            <a:avLst/>
          </a:prstGeom>
        </p:spPr>
      </p:pic>
      <p:sp>
        <p:nvSpPr>
          <p:cNvPr id="10" name="Google Shape;71;p15">
            <a:extLst>
              <a:ext uri="{FF2B5EF4-FFF2-40B4-BE49-F238E27FC236}">
                <a16:creationId xmlns:a16="http://schemas.microsoft.com/office/drawing/2014/main" id="{66B34F94-6AAB-EF84-4959-FE76C0FA935F}"/>
              </a:ext>
            </a:extLst>
          </p:cNvPr>
          <p:cNvSpPr txBox="1"/>
          <p:nvPr/>
        </p:nvSpPr>
        <p:spPr>
          <a:xfrm>
            <a:off x="917038" y="1537547"/>
            <a:ext cx="6753300" cy="10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indent="450215" algn="ctr">
              <a:lnSpc>
                <a:spcPct val="107000"/>
              </a:lnSpc>
              <a:spcBef>
                <a:spcPts val="600"/>
              </a:spcBef>
              <a:spcAft>
                <a:spcPts val="600"/>
              </a:spcAft>
            </a:pPr>
            <a:r>
              <a:rPr lang="ru-RU" sz="3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Разработка </a:t>
            </a:r>
            <a:r>
              <a:rPr lang="en-US" sz="3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MVP</a:t>
            </a:r>
            <a:r>
              <a:rPr lang="ru-RU" sz="3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сервиса синтеза речи на английском языке</a:t>
            </a:r>
          </a:p>
          <a:p>
            <a:pPr indent="450215" algn="ctr">
              <a:lnSpc>
                <a:spcPct val="107000"/>
              </a:lnSpc>
              <a:spcBef>
                <a:spcPts val="600"/>
              </a:spcBef>
              <a:spcAft>
                <a:spcPts val="600"/>
              </a:spcAft>
            </a:pPr>
            <a:r>
              <a:rPr lang="ru-RU" sz="16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sz="16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Development of an MVP service for speech synthesis in English</a:t>
            </a:r>
            <a:r>
              <a:rPr lang="ru-RU" sz="16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  <p:cxnSp>
        <p:nvCxnSpPr>
          <p:cNvPr id="11" name="Google Shape;64;p14">
            <a:extLst>
              <a:ext uri="{FF2B5EF4-FFF2-40B4-BE49-F238E27FC236}">
                <a16:creationId xmlns:a16="http://schemas.microsoft.com/office/drawing/2014/main" id="{69D88D1A-0F9F-FADD-59F6-D2D2D338E68F}"/>
              </a:ext>
            </a:extLst>
          </p:cNvPr>
          <p:cNvCxnSpPr/>
          <p:nvPr/>
        </p:nvCxnSpPr>
        <p:spPr>
          <a:xfrm>
            <a:off x="0" y="941370"/>
            <a:ext cx="6909900" cy="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Google Shape;65;p14">
            <a:extLst>
              <a:ext uri="{FF2B5EF4-FFF2-40B4-BE49-F238E27FC236}">
                <a16:creationId xmlns:a16="http://schemas.microsoft.com/office/drawing/2014/main" id="{40C7F02B-2256-8203-96E3-37B73B164381}"/>
              </a:ext>
            </a:extLst>
          </p:cNvPr>
          <p:cNvSpPr/>
          <p:nvPr/>
        </p:nvSpPr>
        <p:spPr>
          <a:xfrm>
            <a:off x="6878043" y="804420"/>
            <a:ext cx="273900" cy="273900"/>
          </a:xfrm>
          <a:prstGeom prst="ellipse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FDFFBB9C-5557-7966-40BC-7CE2F26AD82A}"/>
              </a:ext>
            </a:extLst>
          </p:cNvPr>
          <p:cNvSpPr/>
          <p:nvPr/>
        </p:nvSpPr>
        <p:spPr>
          <a:xfrm>
            <a:off x="1735800" y="1136798"/>
            <a:ext cx="5359615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dirty="0"/>
              <a:t>Командный программный курсовой проект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3E4E8373-36EF-5CF4-A513-A4CE2FA78AF6}"/>
              </a:ext>
            </a:extLst>
          </p:cNvPr>
          <p:cNvSpPr/>
          <p:nvPr/>
        </p:nvSpPr>
        <p:spPr>
          <a:xfrm>
            <a:off x="382114" y="3529648"/>
            <a:ext cx="4033493" cy="107721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Исполнители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ru-RU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ctr"/>
            <a:r>
              <a:rPr lang="ru-RU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Д. И. Калинина(БПАД204), </a:t>
            </a:r>
          </a:p>
          <a:p>
            <a:pPr algn="ctr"/>
            <a:r>
              <a:rPr lang="ru-RU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Д. О. Соколова (БПИ202),</a:t>
            </a:r>
          </a:p>
          <a:p>
            <a:pPr algn="ctr"/>
            <a:r>
              <a:rPr lang="ru-RU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А. Е. Ишутин (БПМИ203)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47FEBFD-F67E-1DEA-A0AA-5BA67F9C6DF8}"/>
              </a:ext>
            </a:extLst>
          </p:cNvPr>
          <p:cNvSpPr txBox="1"/>
          <p:nvPr/>
        </p:nvSpPr>
        <p:spPr>
          <a:xfrm>
            <a:off x="4813610" y="3529648"/>
            <a:ext cx="3435527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Научный руководитель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ru-RU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sz="1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Руководитель группы разработки синтеза речи, АО «Тинькофф Банк» </a:t>
            </a:r>
          </a:p>
          <a:p>
            <a:pPr algn="ctr"/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Шишкин Святослав Владиславович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9AB89A9-7727-E71F-9C9B-9EB73F5FCAD8}"/>
              </a:ext>
            </a:extLst>
          </p:cNvPr>
          <p:cNvSpPr txBox="1"/>
          <p:nvPr/>
        </p:nvSpPr>
        <p:spPr>
          <a:xfrm>
            <a:off x="3813717" y="4676078"/>
            <a:ext cx="15165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Москва, 2022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2879ADF-006D-1B46-1905-D685E2A65918}"/>
              </a:ext>
            </a:extLst>
          </p:cNvPr>
          <p:cNvSpPr txBox="1"/>
          <p:nvPr/>
        </p:nvSpPr>
        <p:spPr>
          <a:xfrm>
            <a:off x="8779726" y="4807664"/>
            <a:ext cx="4832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A84906BE-DD03-4072-AA27-83415E25D60D}" type="slidenum">
              <a:rPr lang="ru-RU" smtClean="0"/>
              <a:t>1</a:t>
            </a:fld>
            <a:endParaRPr lang="ru-RU" dirty="0"/>
          </a:p>
        </p:txBody>
      </p:sp>
      <p:sp>
        <p:nvSpPr>
          <p:cNvPr id="15" name="TextBox 13">
            <a:extLst>
              <a:ext uri="{FF2B5EF4-FFF2-40B4-BE49-F238E27FC236}">
                <a16:creationId xmlns:a16="http://schemas.microsoft.com/office/drawing/2014/main" id="{E2879ADF-006D-1B46-1905-D685E2A65918}"/>
              </a:ext>
            </a:extLst>
          </p:cNvPr>
          <p:cNvSpPr txBox="1"/>
          <p:nvPr/>
        </p:nvSpPr>
        <p:spPr>
          <a:xfrm>
            <a:off x="4330390" y="2417862"/>
            <a:ext cx="4832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A84906BE-DD03-4072-AA27-83415E25D60D}" type="slidenum">
              <a:rPr lang="ru-RU" smtClean="0"/>
              <a:pPr/>
              <a:t>1</a:t>
            </a:fld>
            <a:endParaRPr lang="ru-RU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/>
        </p:nvSpPr>
        <p:spPr>
          <a:xfrm>
            <a:off x="551266" y="110650"/>
            <a:ext cx="6753300" cy="3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ru-RU" sz="3000" b="1" dirty="0">
                <a:latin typeface="Roboto"/>
                <a:ea typeface="Roboto"/>
                <a:cs typeface="Roboto"/>
                <a:sym typeface="Roboto"/>
              </a:rPr>
              <a:t>Архитектура сервиса</a:t>
            </a:r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45433" y="171084"/>
            <a:ext cx="1779621" cy="53433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4" name="Google Shape;64;p14"/>
          <p:cNvCxnSpPr>
            <a:endCxn id="65" idx="2"/>
          </p:cNvCxnSpPr>
          <p:nvPr/>
        </p:nvCxnSpPr>
        <p:spPr>
          <a:xfrm>
            <a:off x="-24090" y="693999"/>
            <a:ext cx="6909900" cy="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" name="Google Shape;65;p14"/>
          <p:cNvSpPr/>
          <p:nvPr/>
        </p:nvSpPr>
        <p:spPr>
          <a:xfrm>
            <a:off x="6885810" y="557049"/>
            <a:ext cx="273900" cy="273900"/>
          </a:xfrm>
          <a:prstGeom prst="ellipse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62;p14">
            <a:extLst>
              <a:ext uri="{FF2B5EF4-FFF2-40B4-BE49-F238E27FC236}">
                <a16:creationId xmlns:a16="http://schemas.microsoft.com/office/drawing/2014/main" id="{5C7A0DEE-712E-7B0D-89DB-C97373E451C3}"/>
              </a:ext>
            </a:extLst>
          </p:cNvPr>
          <p:cNvSpPr txBox="1"/>
          <p:nvPr/>
        </p:nvSpPr>
        <p:spPr>
          <a:xfrm>
            <a:off x="269460" y="951986"/>
            <a:ext cx="7586760" cy="3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ru-RU" sz="1800" b="1" dirty="0">
                <a:latin typeface="Roboto"/>
                <a:ea typeface="Roboto"/>
                <a:cs typeface="Roboto"/>
                <a:sym typeface="Roboto"/>
              </a:rPr>
              <a:t>Цель</a:t>
            </a:r>
            <a:r>
              <a:rPr lang="en-US" sz="1800" b="1" dirty="0">
                <a:latin typeface="Roboto"/>
                <a:ea typeface="Roboto"/>
                <a:cs typeface="Roboto"/>
                <a:sym typeface="Roboto"/>
              </a:rPr>
              <a:t>:</a:t>
            </a:r>
            <a:r>
              <a:rPr lang="ru-RU" sz="1800" b="1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sz="1800" dirty="0">
                <a:latin typeface="Roboto"/>
                <a:ea typeface="Roboto"/>
                <a:cs typeface="Roboto"/>
                <a:sym typeface="Roboto"/>
              </a:rPr>
              <a:t>Разработка </a:t>
            </a:r>
            <a:r>
              <a:rPr lang="en-US" sz="1800" dirty="0">
                <a:latin typeface="Roboto"/>
                <a:ea typeface="Roboto"/>
                <a:cs typeface="Roboto"/>
                <a:sym typeface="Roboto"/>
              </a:rPr>
              <a:t>MVP </a:t>
            </a:r>
            <a:r>
              <a:rPr lang="ru-RU" sz="1800" dirty="0">
                <a:latin typeface="Roboto"/>
                <a:ea typeface="Roboto"/>
                <a:cs typeface="Roboto"/>
                <a:sym typeface="Roboto"/>
              </a:rPr>
              <a:t>сервиса синтеза речи на английском языке.</a:t>
            </a:r>
            <a:endParaRPr sz="18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F21F5CE-14B8-E1DF-EE96-E1D73923D421}"/>
              </a:ext>
            </a:extLst>
          </p:cNvPr>
          <p:cNvSpPr txBox="1"/>
          <p:nvPr/>
        </p:nvSpPr>
        <p:spPr>
          <a:xfrm>
            <a:off x="8700098" y="4813029"/>
            <a:ext cx="4832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A84906BE-DD03-4072-AA27-83415E25D60D}" type="slidenum">
              <a:rPr lang="ru-RU" smtClean="0"/>
              <a:t>10</a:t>
            </a:fld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4CCA769-FBAA-12FA-490C-91742C14BF2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-4987" r="-6710"/>
          <a:stretch/>
        </p:blipFill>
        <p:spPr>
          <a:xfrm>
            <a:off x="1526581" y="1627633"/>
            <a:ext cx="5718851" cy="2821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0716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/>
        </p:nvSpPr>
        <p:spPr>
          <a:xfrm>
            <a:off x="551266" y="110650"/>
            <a:ext cx="6753300" cy="3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ru-RU" sz="3000" b="1" dirty="0">
                <a:latin typeface="Roboto"/>
                <a:ea typeface="Roboto"/>
                <a:cs typeface="Roboto"/>
                <a:sym typeface="Roboto"/>
              </a:rPr>
              <a:t>Цель и задачи команды</a:t>
            </a:r>
            <a:r>
              <a:rPr lang="en-US" sz="3000" b="1" dirty="0">
                <a:latin typeface="Roboto"/>
                <a:ea typeface="Roboto"/>
                <a:cs typeface="Roboto"/>
                <a:sym typeface="Roboto"/>
              </a:rPr>
              <a:t>:</a:t>
            </a:r>
            <a:endParaRPr sz="3000" b="1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45433" y="171084"/>
            <a:ext cx="1779621" cy="53433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4" name="Google Shape;64;p14"/>
          <p:cNvCxnSpPr>
            <a:endCxn id="65" idx="2"/>
          </p:cNvCxnSpPr>
          <p:nvPr/>
        </p:nvCxnSpPr>
        <p:spPr>
          <a:xfrm>
            <a:off x="-24090" y="693999"/>
            <a:ext cx="6909900" cy="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" name="Google Shape;65;p14"/>
          <p:cNvSpPr/>
          <p:nvPr/>
        </p:nvSpPr>
        <p:spPr>
          <a:xfrm>
            <a:off x="6885810" y="557049"/>
            <a:ext cx="273900" cy="273900"/>
          </a:xfrm>
          <a:prstGeom prst="ellipse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62;p14">
            <a:extLst>
              <a:ext uri="{FF2B5EF4-FFF2-40B4-BE49-F238E27FC236}">
                <a16:creationId xmlns:a16="http://schemas.microsoft.com/office/drawing/2014/main" id="{5C7A0DEE-712E-7B0D-89DB-C97373E451C3}"/>
              </a:ext>
            </a:extLst>
          </p:cNvPr>
          <p:cNvSpPr txBox="1"/>
          <p:nvPr/>
        </p:nvSpPr>
        <p:spPr>
          <a:xfrm>
            <a:off x="217538" y="803164"/>
            <a:ext cx="6753300" cy="3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ru-RU" sz="1800" b="1" dirty="0">
                <a:latin typeface="Roboto"/>
                <a:ea typeface="Roboto"/>
                <a:cs typeface="Roboto"/>
                <a:sym typeface="Roboto"/>
              </a:rPr>
              <a:t>Цель</a:t>
            </a:r>
            <a:r>
              <a:rPr lang="en-US" sz="1800" b="1" dirty="0">
                <a:latin typeface="Roboto"/>
                <a:ea typeface="Roboto"/>
                <a:cs typeface="Roboto"/>
                <a:sym typeface="Roboto"/>
              </a:rPr>
              <a:t>:</a:t>
            </a:r>
            <a:r>
              <a:rPr lang="ru-RU" sz="1800" b="1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sz="1800" dirty="0">
                <a:latin typeface="Roboto"/>
                <a:ea typeface="Roboto"/>
                <a:cs typeface="Roboto"/>
                <a:sym typeface="Roboto"/>
              </a:rPr>
              <a:t>Разработка </a:t>
            </a:r>
            <a:r>
              <a:rPr lang="en-US" sz="1800" dirty="0">
                <a:latin typeface="Roboto"/>
                <a:ea typeface="Roboto"/>
                <a:cs typeface="Roboto"/>
                <a:sym typeface="Roboto"/>
              </a:rPr>
              <a:t>MVP </a:t>
            </a:r>
            <a:r>
              <a:rPr lang="ru-RU" sz="1800" dirty="0">
                <a:latin typeface="Roboto"/>
                <a:ea typeface="Roboto"/>
                <a:cs typeface="Roboto"/>
                <a:sym typeface="Roboto"/>
              </a:rPr>
              <a:t>сервиса синтеза речи на английском языке.</a:t>
            </a:r>
            <a:endParaRPr sz="18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F21F5CE-14B8-E1DF-EE96-E1D73923D421}"/>
              </a:ext>
            </a:extLst>
          </p:cNvPr>
          <p:cNvSpPr txBox="1"/>
          <p:nvPr/>
        </p:nvSpPr>
        <p:spPr>
          <a:xfrm>
            <a:off x="8700098" y="4813029"/>
            <a:ext cx="4832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A84906BE-DD03-4072-AA27-83415E25D60D}" type="slidenum">
              <a:rPr lang="ru-RU" smtClean="0"/>
              <a:t>11</a:t>
            </a:fld>
            <a:endParaRPr lang="ru-RU" dirty="0"/>
          </a:p>
        </p:txBody>
      </p:sp>
      <p:sp>
        <p:nvSpPr>
          <p:cNvPr id="47" name="Google Shape;62;p14">
            <a:extLst>
              <a:ext uri="{FF2B5EF4-FFF2-40B4-BE49-F238E27FC236}">
                <a16:creationId xmlns:a16="http://schemas.microsoft.com/office/drawing/2014/main" id="{31059395-E730-8FFB-8AB3-8067120E770C}"/>
              </a:ext>
            </a:extLst>
          </p:cNvPr>
          <p:cNvSpPr txBox="1"/>
          <p:nvPr/>
        </p:nvSpPr>
        <p:spPr>
          <a:xfrm>
            <a:off x="247590" y="1429436"/>
            <a:ext cx="1332606" cy="3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ru-RU" sz="1800" b="1" dirty="0">
                <a:latin typeface="Roboto"/>
                <a:ea typeface="Roboto"/>
                <a:cs typeface="Roboto"/>
                <a:sym typeface="Roboto"/>
              </a:rPr>
              <a:t>Основные задачи</a:t>
            </a:r>
            <a:r>
              <a:rPr lang="en-US" sz="1800" b="1" dirty="0">
                <a:latin typeface="Roboto"/>
                <a:ea typeface="Roboto"/>
                <a:cs typeface="Roboto"/>
                <a:sym typeface="Roboto"/>
              </a:rPr>
              <a:t>:</a:t>
            </a:r>
            <a:endParaRPr sz="1800" dirty="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5D90CBB0-73F4-6E9E-D031-DFF7DA5EA9BC}"/>
              </a:ext>
            </a:extLst>
          </p:cNvPr>
          <p:cNvGrpSpPr/>
          <p:nvPr/>
        </p:nvGrpSpPr>
        <p:grpSpPr>
          <a:xfrm>
            <a:off x="1849568" y="1504916"/>
            <a:ext cx="3162583" cy="3207730"/>
            <a:chOff x="2129329" y="1241771"/>
            <a:chExt cx="3162583" cy="3207730"/>
          </a:xfrm>
        </p:grpSpPr>
        <p:grpSp>
          <p:nvGrpSpPr>
            <p:cNvPr id="23" name="Группа 22">
              <a:extLst>
                <a:ext uri="{FF2B5EF4-FFF2-40B4-BE49-F238E27FC236}">
                  <a16:creationId xmlns:a16="http://schemas.microsoft.com/office/drawing/2014/main" id="{149B3F8F-4234-6408-731E-B6DE9814A3EC}"/>
                </a:ext>
              </a:extLst>
            </p:cNvPr>
            <p:cNvGrpSpPr/>
            <p:nvPr/>
          </p:nvGrpSpPr>
          <p:grpSpPr>
            <a:xfrm>
              <a:off x="2129329" y="1959556"/>
              <a:ext cx="2936007" cy="273900"/>
              <a:chOff x="1301175" y="1361550"/>
              <a:chExt cx="2936007" cy="273900"/>
            </a:xfrm>
          </p:grpSpPr>
          <p:cxnSp>
            <p:nvCxnSpPr>
              <p:cNvPr id="24" name="Google Shape;88;p16">
                <a:extLst>
                  <a:ext uri="{FF2B5EF4-FFF2-40B4-BE49-F238E27FC236}">
                    <a16:creationId xmlns:a16="http://schemas.microsoft.com/office/drawing/2014/main" id="{CE20E4BD-A44F-21EB-D2BA-A89B55D87CA4}"/>
                  </a:ext>
                </a:extLst>
              </p:cNvPr>
              <p:cNvCxnSpPr/>
              <p:nvPr/>
            </p:nvCxnSpPr>
            <p:spPr>
              <a:xfrm flipH="1">
                <a:off x="1301175" y="1514200"/>
                <a:ext cx="351600" cy="300"/>
              </a:xfrm>
              <a:prstGeom prst="straightConnector1">
                <a:avLst/>
              </a:prstGeom>
              <a:noFill/>
              <a:ln w="76200" cap="flat" cmpd="sng">
                <a:solidFill>
                  <a:srgbClr val="FFD745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5" name="Google Shape;92;p16">
                <a:extLst>
                  <a:ext uri="{FF2B5EF4-FFF2-40B4-BE49-F238E27FC236}">
                    <a16:creationId xmlns:a16="http://schemas.microsoft.com/office/drawing/2014/main" id="{86BF4479-4DE6-6FB7-DC4C-CFD6FEFCDC6C}"/>
                  </a:ext>
                </a:extLst>
              </p:cNvPr>
              <p:cNvSpPr txBox="1"/>
              <p:nvPr/>
            </p:nvSpPr>
            <p:spPr>
              <a:xfrm>
                <a:off x="1713799" y="1361550"/>
                <a:ext cx="2523383" cy="27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-RU" sz="1200" dirty="0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rPr>
                  <a:t>Создание </a:t>
                </a:r>
                <a:r>
                  <a:rPr lang="en-US" sz="1200" dirty="0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rPr>
                  <a:t>Acoustic service</a:t>
                </a:r>
                <a:endParaRPr lang="ru-RU" sz="120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26" name="Группа 25">
              <a:extLst>
                <a:ext uri="{FF2B5EF4-FFF2-40B4-BE49-F238E27FC236}">
                  <a16:creationId xmlns:a16="http://schemas.microsoft.com/office/drawing/2014/main" id="{D08E6D9C-1F43-86DF-BBBF-EA0C6C92E624}"/>
                </a:ext>
              </a:extLst>
            </p:cNvPr>
            <p:cNvGrpSpPr/>
            <p:nvPr/>
          </p:nvGrpSpPr>
          <p:grpSpPr>
            <a:xfrm>
              <a:off x="2129329" y="2231971"/>
              <a:ext cx="2936007" cy="273900"/>
              <a:chOff x="1301175" y="1361550"/>
              <a:chExt cx="2936007" cy="273900"/>
            </a:xfrm>
          </p:grpSpPr>
          <p:cxnSp>
            <p:nvCxnSpPr>
              <p:cNvPr id="27" name="Google Shape;88;p16">
                <a:extLst>
                  <a:ext uri="{FF2B5EF4-FFF2-40B4-BE49-F238E27FC236}">
                    <a16:creationId xmlns:a16="http://schemas.microsoft.com/office/drawing/2014/main" id="{FAA21E71-55CA-2998-063F-7026C780252C}"/>
                  </a:ext>
                </a:extLst>
              </p:cNvPr>
              <p:cNvCxnSpPr/>
              <p:nvPr/>
            </p:nvCxnSpPr>
            <p:spPr>
              <a:xfrm flipH="1">
                <a:off x="1301175" y="1514200"/>
                <a:ext cx="351600" cy="300"/>
              </a:xfrm>
              <a:prstGeom prst="straightConnector1">
                <a:avLst/>
              </a:prstGeom>
              <a:noFill/>
              <a:ln w="76200" cap="flat" cmpd="sng">
                <a:solidFill>
                  <a:srgbClr val="FFD745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8" name="Google Shape;92;p16">
                <a:extLst>
                  <a:ext uri="{FF2B5EF4-FFF2-40B4-BE49-F238E27FC236}">
                    <a16:creationId xmlns:a16="http://schemas.microsoft.com/office/drawing/2014/main" id="{D68C29D9-6698-56E0-E63F-1F2215A94D30}"/>
                  </a:ext>
                </a:extLst>
              </p:cNvPr>
              <p:cNvSpPr txBox="1"/>
              <p:nvPr/>
            </p:nvSpPr>
            <p:spPr>
              <a:xfrm>
                <a:off x="1713799" y="1361550"/>
                <a:ext cx="2523383" cy="27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-RU" sz="1200" dirty="0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rPr>
                  <a:t>Создание </a:t>
                </a:r>
                <a:r>
                  <a:rPr lang="en-US" sz="1200" dirty="0" err="1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rPr>
                  <a:t>Normalisation</a:t>
                </a:r>
                <a:r>
                  <a:rPr lang="en-US" sz="1200" dirty="0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rPr>
                  <a:t> se</a:t>
                </a:r>
                <a:r>
                  <a:rPr lang="en-US" sz="1200" dirty="0">
                    <a:latin typeface="Roboto"/>
                    <a:ea typeface="Roboto"/>
                    <a:cs typeface="Roboto"/>
                    <a:sym typeface="Roboto"/>
                  </a:rPr>
                  <a:t>rvice</a:t>
                </a:r>
                <a:endParaRPr lang="ru-RU" sz="120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marL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marL="0" lvl="0" indent="4572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marL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29" name="Группа 28">
              <a:extLst>
                <a:ext uri="{FF2B5EF4-FFF2-40B4-BE49-F238E27FC236}">
                  <a16:creationId xmlns:a16="http://schemas.microsoft.com/office/drawing/2014/main" id="{996670A4-6062-CE0A-E73F-79E0BCEF0DFE}"/>
                </a:ext>
              </a:extLst>
            </p:cNvPr>
            <p:cNvGrpSpPr/>
            <p:nvPr/>
          </p:nvGrpSpPr>
          <p:grpSpPr>
            <a:xfrm>
              <a:off x="2129329" y="1241771"/>
              <a:ext cx="3162583" cy="273900"/>
              <a:chOff x="1301175" y="1361550"/>
              <a:chExt cx="3162583" cy="273900"/>
            </a:xfrm>
          </p:grpSpPr>
          <p:cxnSp>
            <p:nvCxnSpPr>
              <p:cNvPr id="30" name="Google Shape;88;p16">
                <a:extLst>
                  <a:ext uri="{FF2B5EF4-FFF2-40B4-BE49-F238E27FC236}">
                    <a16:creationId xmlns:a16="http://schemas.microsoft.com/office/drawing/2014/main" id="{794B3AD9-F32E-CECB-31FF-A60EB040FCC3}"/>
                  </a:ext>
                </a:extLst>
              </p:cNvPr>
              <p:cNvCxnSpPr/>
              <p:nvPr/>
            </p:nvCxnSpPr>
            <p:spPr>
              <a:xfrm flipH="1">
                <a:off x="1301175" y="1514200"/>
                <a:ext cx="351600" cy="300"/>
              </a:xfrm>
              <a:prstGeom prst="straightConnector1">
                <a:avLst/>
              </a:prstGeom>
              <a:noFill/>
              <a:ln w="76200" cap="flat" cmpd="sng">
                <a:solidFill>
                  <a:srgbClr val="FFD745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31" name="Google Shape;92;p16">
                <a:extLst>
                  <a:ext uri="{FF2B5EF4-FFF2-40B4-BE49-F238E27FC236}">
                    <a16:creationId xmlns:a16="http://schemas.microsoft.com/office/drawing/2014/main" id="{E8CE105B-C52C-E9A9-7B64-7AC0E015899D}"/>
                  </a:ext>
                </a:extLst>
              </p:cNvPr>
              <p:cNvSpPr txBox="1"/>
              <p:nvPr/>
            </p:nvSpPr>
            <p:spPr>
              <a:xfrm>
                <a:off x="1713800" y="1361550"/>
                <a:ext cx="2749958" cy="27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-RU" sz="1200" dirty="0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rPr>
                  <a:t>Изучение существующих методов, моделей и </a:t>
                </a:r>
                <a:r>
                  <a:rPr lang="ru-RU" sz="1200" dirty="0" err="1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rPr>
                  <a:t>датасетов</a:t>
                </a:r>
                <a:endParaRPr sz="120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36" name="Группа 35">
              <a:extLst>
                <a:ext uri="{FF2B5EF4-FFF2-40B4-BE49-F238E27FC236}">
                  <a16:creationId xmlns:a16="http://schemas.microsoft.com/office/drawing/2014/main" id="{8D186229-C112-D9F6-CB49-CFEB2A73505C}"/>
                </a:ext>
              </a:extLst>
            </p:cNvPr>
            <p:cNvGrpSpPr/>
            <p:nvPr/>
          </p:nvGrpSpPr>
          <p:grpSpPr>
            <a:xfrm>
              <a:off x="2129329" y="3546591"/>
              <a:ext cx="2653991" cy="273900"/>
              <a:chOff x="1301175" y="1361550"/>
              <a:chExt cx="2653991" cy="273900"/>
            </a:xfrm>
          </p:grpSpPr>
          <p:cxnSp>
            <p:nvCxnSpPr>
              <p:cNvPr id="37" name="Google Shape;88;p16">
                <a:extLst>
                  <a:ext uri="{FF2B5EF4-FFF2-40B4-BE49-F238E27FC236}">
                    <a16:creationId xmlns:a16="http://schemas.microsoft.com/office/drawing/2014/main" id="{A1C08F4D-8BFF-926A-C1E2-4F3717ADD944}"/>
                  </a:ext>
                </a:extLst>
              </p:cNvPr>
              <p:cNvCxnSpPr/>
              <p:nvPr/>
            </p:nvCxnSpPr>
            <p:spPr>
              <a:xfrm flipH="1">
                <a:off x="1301175" y="1514200"/>
                <a:ext cx="351600" cy="300"/>
              </a:xfrm>
              <a:prstGeom prst="straightConnector1">
                <a:avLst/>
              </a:prstGeom>
              <a:noFill/>
              <a:ln w="76200" cap="flat" cmpd="sng">
                <a:solidFill>
                  <a:srgbClr val="FFD745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38" name="Google Shape;92;p16">
                <a:extLst>
                  <a:ext uri="{FF2B5EF4-FFF2-40B4-BE49-F238E27FC236}">
                    <a16:creationId xmlns:a16="http://schemas.microsoft.com/office/drawing/2014/main" id="{495FC067-A101-01EB-5C29-DD1738499406}"/>
                  </a:ext>
                </a:extLst>
              </p:cNvPr>
              <p:cNvSpPr txBox="1"/>
              <p:nvPr/>
            </p:nvSpPr>
            <p:spPr>
              <a:xfrm>
                <a:off x="1713800" y="1361550"/>
                <a:ext cx="2241366" cy="27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-RU" sz="1200" dirty="0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rPr>
                  <a:t>Объеди</a:t>
                </a:r>
                <a:r>
                  <a:rPr lang="ru-RU" sz="1200" dirty="0">
                    <a:latin typeface="Roboto"/>
                    <a:ea typeface="Roboto"/>
                    <a:cs typeface="Roboto"/>
                    <a:sym typeface="Roboto"/>
                  </a:rPr>
                  <a:t>нение микросервисов с помощью </a:t>
                </a:r>
                <a:r>
                  <a:rPr lang="en-US" sz="1200" dirty="0">
                    <a:latin typeface="Roboto"/>
                    <a:ea typeface="Roboto"/>
                    <a:cs typeface="Roboto"/>
                    <a:sym typeface="Roboto"/>
                  </a:rPr>
                  <a:t>Docker compose</a:t>
                </a:r>
                <a:endParaRPr sz="120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43" name="Группа 42">
              <a:extLst>
                <a:ext uri="{FF2B5EF4-FFF2-40B4-BE49-F238E27FC236}">
                  <a16:creationId xmlns:a16="http://schemas.microsoft.com/office/drawing/2014/main" id="{6416CE6B-DCDF-408E-A68C-3E2DC57023B3}"/>
                </a:ext>
              </a:extLst>
            </p:cNvPr>
            <p:cNvGrpSpPr/>
            <p:nvPr/>
          </p:nvGrpSpPr>
          <p:grpSpPr>
            <a:xfrm>
              <a:off x="2129329" y="1682583"/>
              <a:ext cx="2425925" cy="293093"/>
              <a:chOff x="1301175" y="1361550"/>
              <a:chExt cx="2425925" cy="273900"/>
            </a:xfrm>
          </p:grpSpPr>
          <p:cxnSp>
            <p:nvCxnSpPr>
              <p:cNvPr id="44" name="Google Shape;88;p16">
                <a:extLst>
                  <a:ext uri="{FF2B5EF4-FFF2-40B4-BE49-F238E27FC236}">
                    <a16:creationId xmlns:a16="http://schemas.microsoft.com/office/drawing/2014/main" id="{4999786F-177A-DB3C-A927-4B268F5CF36A}"/>
                  </a:ext>
                </a:extLst>
              </p:cNvPr>
              <p:cNvCxnSpPr/>
              <p:nvPr/>
            </p:nvCxnSpPr>
            <p:spPr>
              <a:xfrm flipH="1">
                <a:off x="1301175" y="1514200"/>
                <a:ext cx="351600" cy="300"/>
              </a:xfrm>
              <a:prstGeom prst="straightConnector1">
                <a:avLst/>
              </a:prstGeom>
              <a:noFill/>
              <a:ln w="76200" cap="flat" cmpd="sng">
                <a:solidFill>
                  <a:srgbClr val="FFD745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45" name="Google Shape;92;p16">
                <a:extLst>
                  <a:ext uri="{FF2B5EF4-FFF2-40B4-BE49-F238E27FC236}">
                    <a16:creationId xmlns:a16="http://schemas.microsoft.com/office/drawing/2014/main" id="{B0966227-DC0E-83DF-351F-F09DD8628F9A}"/>
                  </a:ext>
                </a:extLst>
              </p:cNvPr>
              <p:cNvSpPr txBox="1"/>
              <p:nvPr/>
            </p:nvSpPr>
            <p:spPr>
              <a:xfrm>
                <a:off x="1713800" y="1361550"/>
                <a:ext cx="2013300" cy="27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-RU" sz="1200" dirty="0">
                    <a:latin typeface="Roboto"/>
                    <a:ea typeface="Roboto"/>
                    <a:cs typeface="Roboto"/>
                    <a:sym typeface="Roboto"/>
                  </a:rPr>
                  <a:t>Настройка сервера</a:t>
                </a:r>
                <a:endParaRPr sz="120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48" name="Группа 47">
              <a:extLst>
                <a:ext uri="{FF2B5EF4-FFF2-40B4-BE49-F238E27FC236}">
                  <a16:creationId xmlns:a16="http://schemas.microsoft.com/office/drawing/2014/main" id="{B4C493BC-BB1A-920D-D96E-A2F27A54637A}"/>
                </a:ext>
              </a:extLst>
            </p:cNvPr>
            <p:cNvGrpSpPr/>
            <p:nvPr/>
          </p:nvGrpSpPr>
          <p:grpSpPr>
            <a:xfrm>
              <a:off x="2134344" y="2538216"/>
              <a:ext cx="2761137" cy="273900"/>
              <a:chOff x="1301175" y="1361550"/>
              <a:chExt cx="2761137" cy="273900"/>
            </a:xfrm>
          </p:grpSpPr>
          <p:cxnSp>
            <p:nvCxnSpPr>
              <p:cNvPr id="51" name="Google Shape;88;p16">
                <a:extLst>
                  <a:ext uri="{FF2B5EF4-FFF2-40B4-BE49-F238E27FC236}">
                    <a16:creationId xmlns:a16="http://schemas.microsoft.com/office/drawing/2014/main" id="{B17B11E1-B0F2-A990-A191-5758AFA8F729}"/>
                  </a:ext>
                </a:extLst>
              </p:cNvPr>
              <p:cNvCxnSpPr/>
              <p:nvPr/>
            </p:nvCxnSpPr>
            <p:spPr>
              <a:xfrm flipH="1">
                <a:off x="1301175" y="1514200"/>
                <a:ext cx="351600" cy="300"/>
              </a:xfrm>
              <a:prstGeom prst="straightConnector1">
                <a:avLst/>
              </a:prstGeom>
              <a:noFill/>
              <a:ln w="76200" cap="flat" cmpd="sng">
                <a:solidFill>
                  <a:srgbClr val="FFD745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52" name="Google Shape;92;p16">
                <a:extLst>
                  <a:ext uri="{FF2B5EF4-FFF2-40B4-BE49-F238E27FC236}">
                    <a16:creationId xmlns:a16="http://schemas.microsoft.com/office/drawing/2014/main" id="{AE7D563A-001B-FD1F-51B6-F7825718CC62}"/>
                  </a:ext>
                </a:extLst>
              </p:cNvPr>
              <p:cNvSpPr txBox="1"/>
              <p:nvPr/>
            </p:nvSpPr>
            <p:spPr>
              <a:xfrm>
                <a:off x="1713799" y="1361550"/>
                <a:ext cx="2348513" cy="27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-RU" sz="1200" dirty="0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rPr>
                  <a:t>Создание </a:t>
                </a:r>
                <a:r>
                  <a:rPr lang="en-US" sz="1200" dirty="0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rPr>
                  <a:t>Telegram bot service</a:t>
                </a:r>
                <a:endParaRPr sz="120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53" name="Группа 52">
              <a:extLst>
                <a:ext uri="{FF2B5EF4-FFF2-40B4-BE49-F238E27FC236}">
                  <a16:creationId xmlns:a16="http://schemas.microsoft.com/office/drawing/2014/main" id="{9119D14A-7A7C-E931-3E1C-36C3996909BB}"/>
                </a:ext>
              </a:extLst>
            </p:cNvPr>
            <p:cNvGrpSpPr/>
            <p:nvPr/>
          </p:nvGrpSpPr>
          <p:grpSpPr>
            <a:xfrm>
              <a:off x="2129329" y="2897776"/>
              <a:ext cx="2761139" cy="273900"/>
              <a:chOff x="1301175" y="1361550"/>
              <a:chExt cx="2761139" cy="273900"/>
            </a:xfrm>
          </p:grpSpPr>
          <p:cxnSp>
            <p:nvCxnSpPr>
              <p:cNvPr id="54" name="Google Shape;88;p16">
                <a:extLst>
                  <a:ext uri="{FF2B5EF4-FFF2-40B4-BE49-F238E27FC236}">
                    <a16:creationId xmlns:a16="http://schemas.microsoft.com/office/drawing/2014/main" id="{B99DF629-0DD0-5BB7-DCE8-189271B058D9}"/>
                  </a:ext>
                </a:extLst>
              </p:cNvPr>
              <p:cNvCxnSpPr/>
              <p:nvPr/>
            </p:nvCxnSpPr>
            <p:spPr>
              <a:xfrm flipH="1">
                <a:off x="1301175" y="1514200"/>
                <a:ext cx="351600" cy="300"/>
              </a:xfrm>
              <a:prstGeom prst="straightConnector1">
                <a:avLst/>
              </a:prstGeom>
              <a:noFill/>
              <a:ln w="76200" cap="flat" cmpd="sng">
                <a:solidFill>
                  <a:srgbClr val="FFD745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55" name="Google Shape;92;p16">
                <a:extLst>
                  <a:ext uri="{FF2B5EF4-FFF2-40B4-BE49-F238E27FC236}">
                    <a16:creationId xmlns:a16="http://schemas.microsoft.com/office/drawing/2014/main" id="{AAEDCFD9-6C85-EEE3-83CE-198517FE639A}"/>
                  </a:ext>
                </a:extLst>
              </p:cNvPr>
              <p:cNvSpPr txBox="1"/>
              <p:nvPr/>
            </p:nvSpPr>
            <p:spPr>
              <a:xfrm>
                <a:off x="1713800" y="1361550"/>
                <a:ext cx="2348514" cy="27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-RU" sz="1200" dirty="0">
                    <a:latin typeface="Roboto"/>
                    <a:ea typeface="Roboto"/>
                    <a:cs typeface="Roboto"/>
                    <a:sym typeface="Roboto"/>
                  </a:rPr>
                  <a:t>Создание </a:t>
                </a:r>
                <a:r>
                  <a:rPr lang="en-US" sz="1200" dirty="0">
                    <a:latin typeface="Roboto"/>
                    <a:ea typeface="Roboto"/>
                    <a:cs typeface="Roboto"/>
                    <a:sym typeface="Roboto"/>
                  </a:rPr>
                  <a:t>Dispatcher service</a:t>
                </a:r>
                <a:r>
                  <a:rPr lang="ru-RU" sz="1200" dirty="0">
                    <a:latin typeface="Roboto"/>
                    <a:ea typeface="Roboto"/>
                    <a:cs typeface="Roboto"/>
                    <a:sym typeface="Roboto"/>
                  </a:rPr>
                  <a:t> с добавлением кэширования данных </a:t>
                </a:r>
                <a:endParaRPr sz="120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56" name="Группа 55">
              <a:extLst>
                <a:ext uri="{FF2B5EF4-FFF2-40B4-BE49-F238E27FC236}">
                  <a16:creationId xmlns:a16="http://schemas.microsoft.com/office/drawing/2014/main" id="{088A7C7A-CF8B-D16E-F44F-BC76DBA2EA4F}"/>
                </a:ext>
              </a:extLst>
            </p:cNvPr>
            <p:cNvGrpSpPr/>
            <p:nvPr/>
          </p:nvGrpSpPr>
          <p:grpSpPr>
            <a:xfrm>
              <a:off x="2129329" y="4175601"/>
              <a:ext cx="2653991" cy="273900"/>
              <a:chOff x="1301175" y="1361550"/>
              <a:chExt cx="2653991" cy="273900"/>
            </a:xfrm>
          </p:grpSpPr>
          <p:cxnSp>
            <p:nvCxnSpPr>
              <p:cNvPr id="57" name="Google Shape;88;p16">
                <a:extLst>
                  <a:ext uri="{FF2B5EF4-FFF2-40B4-BE49-F238E27FC236}">
                    <a16:creationId xmlns:a16="http://schemas.microsoft.com/office/drawing/2014/main" id="{2E11A653-14B4-E7AD-A32C-910DEAA4550A}"/>
                  </a:ext>
                </a:extLst>
              </p:cNvPr>
              <p:cNvCxnSpPr/>
              <p:nvPr/>
            </p:nvCxnSpPr>
            <p:spPr>
              <a:xfrm flipH="1">
                <a:off x="1301175" y="1514200"/>
                <a:ext cx="351600" cy="300"/>
              </a:xfrm>
              <a:prstGeom prst="straightConnector1">
                <a:avLst/>
              </a:prstGeom>
              <a:noFill/>
              <a:ln w="76200" cap="flat" cmpd="sng">
                <a:solidFill>
                  <a:srgbClr val="FFD745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58" name="Google Shape;92;p16">
                <a:extLst>
                  <a:ext uri="{FF2B5EF4-FFF2-40B4-BE49-F238E27FC236}">
                    <a16:creationId xmlns:a16="http://schemas.microsoft.com/office/drawing/2014/main" id="{D4611B63-EFD7-87F9-000E-18995B565F1E}"/>
                  </a:ext>
                </a:extLst>
              </p:cNvPr>
              <p:cNvSpPr txBox="1"/>
              <p:nvPr/>
            </p:nvSpPr>
            <p:spPr>
              <a:xfrm>
                <a:off x="1713800" y="1361550"/>
                <a:ext cx="2241366" cy="27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-RU" sz="1200" dirty="0">
                    <a:latin typeface="Roboto"/>
                    <a:ea typeface="Roboto"/>
                    <a:cs typeface="Roboto"/>
                    <a:sym typeface="Roboto"/>
                  </a:rPr>
                  <a:t>Тестирование метрик полученного сервиса</a:t>
                </a:r>
                <a:endParaRPr lang="ru-RU" sz="120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4CCA769-FBAA-12FA-490C-91742C14BF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8692" y="2164080"/>
            <a:ext cx="4148237" cy="2080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9343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/>
        </p:nvSpPr>
        <p:spPr>
          <a:xfrm>
            <a:off x="551266" y="110650"/>
            <a:ext cx="6753300" cy="3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ru-RU" sz="3000" b="1" dirty="0">
                <a:latin typeface="Roboto"/>
                <a:ea typeface="Roboto"/>
                <a:cs typeface="Roboto"/>
                <a:sym typeface="Roboto"/>
              </a:rPr>
              <a:t>Индивидуальные задачи</a:t>
            </a:r>
            <a:r>
              <a:rPr lang="en-US" sz="3000" b="1" dirty="0">
                <a:latin typeface="Roboto"/>
                <a:ea typeface="Roboto"/>
                <a:cs typeface="Roboto"/>
                <a:sym typeface="Roboto"/>
              </a:rPr>
              <a:t>:</a:t>
            </a:r>
            <a:endParaRPr sz="3000" b="1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45433" y="171084"/>
            <a:ext cx="1779621" cy="53433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4" name="Google Shape;64;p14"/>
          <p:cNvCxnSpPr>
            <a:endCxn id="65" idx="2"/>
          </p:cNvCxnSpPr>
          <p:nvPr/>
        </p:nvCxnSpPr>
        <p:spPr>
          <a:xfrm>
            <a:off x="-24090" y="693999"/>
            <a:ext cx="6909900" cy="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" name="Google Shape;65;p14"/>
          <p:cNvSpPr/>
          <p:nvPr/>
        </p:nvSpPr>
        <p:spPr>
          <a:xfrm>
            <a:off x="6885810" y="557049"/>
            <a:ext cx="273900" cy="273900"/>
          </a:xfrm>
          <a:prstGeom prst="ellipse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F21F5CE-14B8-E1DF-EE96-E1D73923D421}"/>
              </a:ext>
            </a:extLst>
          </p:cNvPr>
          <p:cNvSpPr txBox="1"/>
          <p:nvPr/>
        </p:nvSpPr>
        <p:spPr>
          <a:xfrm>
            <a:off x="8700098" y="4813029"/>
            <a:ext cx="4832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A84906BE-DD03-4072-AA27-83415E25D60D}" type="slidenum">
              <a:rPr lang="ru-RU" smtClean="0"/>
              <a:t>12</a:t>
            </a:fld>
            <a:endParaRPr lang="ru-RU" dirty="0"/>
          </a:p>
        </p:txBody>
      </p:sp>
      <p:grpSp>
        <p:nvGrpSpPr>
          <p:cNvPr id="23" name="Группа 22">
            <a:extLst>
              <a:ext uri="{FF2B5EF4-FFF2-40B4-BE49-F238E27FC236}">
                <a16:creationId xmlns:a16="http://schemas.microsoft.com/office/drawing/2014/main" id="{149B3F8F-4234-6408-731E-B6DE9814A3EC}"/>
              </a:ext>
            </a:extLst>
          </p:cNvPr>
          <p:cNvGrpSpPr/>
          <p:nvPr/>
        </p:nvGrpSpPr>
        <p:grpSpPr>
          <a:xfrm>
            <a:off x="634680" y="1754616"/>
            <a:ext cx="3792540" cy="273900"/>
            <a:chOff x="1301175" y="1361550"/>
            <a:chExt cx="3792540" cy="273900"/>
          </a:xfrm>
        </p:grpSpPr>
        <p:cxnSp>
          <p:nvCxnSpPr>
            <p:cNvPr id="24" name="Google Shape;88;p16">
              <a:extLst>
                <a:ext uri="{FF2B5EF4-FFF2-40B4-BE49-F238E27FC236}">
                  <a16:creationId xmlns:a16="http://schemas.microsoft.com/office/drawing/2014/main" id="{CE20E4BD-A44F-21EB-D2BA-A89B55D87CA4}"/>
                </a:ext>
              </a:extLst>
            </p:cNvPr>
            <p:cNvCxnSpPr/>
            <p:nvPr/>
          </p:nvCxnSpPr>
          <p:spPr>
            <a:xfrm flipH="1">
              <a:off x="1301175" y="1514200"/>
              <a:ext cx="351600" cy="300"/>
            </a:xfrm>
            <a:prstGeom prst="straightConnector1">
              <a:avLst/>
            </a:prstGeom>
            <a:noFill/>
            <a:ln w="76200" cap="flat" cmpd="sng">
              <a:solidFill>
                <a:srgbClr val="FFD74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5" name="Google Shape;92;p16">
              <a:extLst>
                <a:ext uri="{FF2B5EF4-FFF2-40B4-BE49-F238E27FC236}">
                  <a16:creationId xmlns:a16="http://schemas.microsoft.com/office/drawing/2014/main" id="{86BF4479-4DE6-6FB7-DC4C-CFD6FEFCDC6C}"/>
                </a:ext>
              </a:extLst>
            </p:cNvPr>
            <p:cNvSpPr txBox="1"/>
            <p:nvPr/>
          </p:nvSpPr>
          <p:spPr>
            <a:xfrm>
              <a:off x="1713799" y="1361550"/>
              <a:ext cx="3379916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20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Обучить модель </a:t>
              </a:r>
              <a:r>
                <a:rPr lang="ru-RU" sz="1200" dirty="0" err="1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FastPitch</a:t>
              </a:r>
              <a:r>
                <a:rPr lang="ru-RU" sz="120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 [8] на датасете LJSpeech-1.1</a:t>
              </a:r>
            </a:p>
          </p:txBody>
        </p:sp>
      </p:grpSp>
      <p:grpSp>
        <p:nvGrpSpPr>
          <p:cNvPr id="26" name="Группа 25">
            <a:extLst>
              <a:ext uri="{FF2B5EF4-FFF2-40B4-BE49-F238E27FC236}">
                <a16:creationId xmlns:a16="http://schemas.microsoft.com/office/drawing/2014/main" id="{D08E6D9C-1F43-86DF-BBBF-EA0C6C92E624}"/>
              </a:ext>
            </a:extLst>
          </p:cNvPr>
          <p:cNvGrpSpPr/>
          <p:nvPr/>
        </p:nvGrpSpPr>
        <p:grpSpPr>
          <a:xfrm>
            <a:off x="634680" y="4618697"/>
            <a:ext cx="4996500" cy="273900"/>
            <a:chOff x="1301175" y="1361550"/>
            <a:chExt cx="4996500" cy="273900"/>
          </a:xfrm>
        </p:grpSpPr>
        <p:cxnSp>
          <p:nvCxnSpPr>
            <p:cNvPr id="27" name="Google Shape;88;p16">
              <a:extLst>
                <a:ext uri="{FF2B5EF4-FFF2-40B4-BE49-F238E27FC236}">
                  <a16:creationId xmlns:a16="http://schemas.microsoft.com/office/drawing/2014/main" id="{FAA21E71-55CA-2998-063F-7026C780252C}"/>
                </a:ext>
              </a:extLst>
            </p:cNvPr>
            <p:cNvCxnSpPr/>
            <p:nvPr/>
          </p:nvCxnSpPr>
          <p:spPr>
            <a:xfrm flipH="1">
              <a:off x="1301175" y="1514200"/>
              <a:ext cx="351600" cy="300"/>
            </a:xfrm>
            <a:prstGeom prst="straightConnector1">
              <a:avLst/>
            </a:prstGeom>
            <a:noFill/>
            <a:ln w="76200" cap="flat" cmpd="sng">
              <a:solidFill>
                <a:srgbClr val="FFD74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8" name="Google Shape;92;p16">
              <a:extLst>
                <a:ext uri="{FF2B5EF4-FFF2-40B4-BE49-F238E27FC236}">
                  <a16:creationId xmlns:a16="http://schemas.microsoft.com/office/drawing/2014/main" id="{D68C29D9-6698-56E0-E63F-1F2215A94D30}"/>
                </a:ext>
              </a:extLst>
            </p:cNvPr>
            <p:cNvSpPr txBox="1"/>
            <p:nvPr/>
          </p:nvSpPr>
          <p:spPr>
            <a:xfrm>
              <a:off x="1713799" y="1361550"/>
              <a:ext cx="4583876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20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Обработать информации, полученную при нагрузочном тестировании с различными параметрами.</a:t>
              </a:r>
              <a:endParaRPr sz="1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4572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9" name="Группа 28">
            <a:extLst>
              <a:ext uri="{FF2B5EF4-FFF2-40B4-BE49-F238E27FC236}">
                <a16:creationId xmlns:a16="http://schemas.microsoft.com/office/drawing/2014/main" id="{996670A4-6062-CE0A-E73F-79E0BCEF0DFE}"/>
              </a:ext>
            </a:extLst>
          </p:cNvPr>
          <p:cNvGrpSpPr/>
          <p:nvPr/>
        </p:nvGrpSpPr>
        <p:grpSpPr>
          <a:xfrm>
            <a:off x="634680" y="1036831"/>
            <a:ext cx="4034011" cy="273900"/>
            <a:chOff x="1301175" y="1361550"/>
            <a:chExt cx="4034011" cy="273900"/>
          </a:xfrm>
        </p:grpSpPr>
        <p:cxnSp>
          <p:nvCxnSpPr>
            <p:cNvPr id="30" name="Google Shape;88;p16">
              <a:extLst>
                <a:ext uri="{FF2B5EF4-FFF2-40B4-BE49-F238E27FC236}">
                  <a16:creationId xmlns:a16="http://schemas.microsoft.com/office/drawing/2014/main" id="{794B3AD9-F32E-CECB-31FF-A60EB040FCC3}"/>
                </a:ext>
              </a:extLst>
            </p:cNvPr>
            <p:cNvCxnSpPr/>
            <p:nvPr/>
          </p:nvCxnSpPr>
          <p:spPr>
            <a:xfrm flipH="1">
              <a:off x="1301175" y="1514200"/>
              <a:ext cx="351600" cy="300"/>
            </a:xfrm>
            <a:prstGeom prst="straightConnector1">
              <a:avLst/>
            </a:prstGeom>
            <a:noFill/>
            <a:ln w="76200" cap="flat" cmpd="sng">
              <a:solidFill>
                <a:srgbClr val="FFD74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1" name="Google Shape;92;p16">
              <a:extLst>
                <a:ext uri="{FF2B5EF4-FFF2-40B4-BE49-F238E27FC236}">
                  <a16:creationId xmlns:a16="http://schemas.microsoft.com/office/drawing/2014/main" id="{E8CE105B-C52C-E9A9-7B64-7AC0E015899D}"/>
                </a:ext>
              </a:extLst>
            </p:cNvPr>
            <p:cNvSpPr txBox="1"/>
            <p:nvPr/>
          </p:nvSpPr>
          <p:spPr>
            <a:xfrm>
              <a:off x="1713799" y="1361550"/>
              <a:ext cx="3621387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20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Изучить информацию об </a:t>
              </a:r>
              <a:r>
                <a:rPr lang="ru-RU" sz="1200" dirty="0" err="1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open</a:t>
              </a:r>
              <a:r>
                <a:rPr lang="ru-RU" sz="120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ru-RU" sz="1200" dirty="0" err="1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source</a:t>
              </a:r>
              <a:r>
                <a:rPr lang="ru-RU" sz="120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 реализации модели </a:t>
              </a:r>
              <a:r>
                <a:rPr lang="ru-RU" sz="1200" dirty="0" err="1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FastPitch</a:t>
              </a:r>
              <a:r>
                <a:rPr lang="ru-RU" sz="120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, основанную на архитектуре </a:t>
              </a:r>
              <a:r>
                <a:rPr lang="ru-RU" sz="1200" dirty="0" err="1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Transformer</a:t>
              </a:r>
              <a:r>
                <a:rPr lang="ru-RU" sz="120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</a:p>
          </p:txBody>
        </p:sp>
      </p:grpSp>
      <p:grpSp>
        <p:nvGrpSpPr>
          <p:cNvPr id="36" name="Группа 35">
            <a:extLst>
              <a:ext uri="{FF2B5EF4-FFF2-40B4-BE49-F238E27FC236}">
                <a16:creationId xmlns:a16="http://schemas.microsoft.com/office/drawing/2014/main" id="{8D186229-C112-D9F6-CB49-CFEB2A73505C}"/>
              </a:ext>
            </a:extLst>
          </p:cNvPr>
          <p:cNvGrpSpPr/>
          <p:nvPr/>
        </p:nvGrpSpPr>
        <p:grpSpPr>
          <a:xfrm>
            <a:off x="634680" y="3151101"/>
            <a:ext cx="3937319" cy="273900"/>
            <a:chOff x="1301175" y="1361550"/>
            <a:chExt cx="3937319" cy="273900"/>
          </a:xfrm>
        </p:grpSpPr>
        <p:cxnSp>
          <p:nvCxnSpPr>
            <p:cNvPr id="37" name="Google Shape;88;p16">
              <a:extLst>
                <a:ext uri="{FF2B5EF4-FFF2-40B4-BE49-F238E27FC236}">
                  <a16:creationId xmlns:a16="http://schemas.microsoft.com/office/drawing/2014/main" id="{A1C08F4D-8BFF-926A-C1E2-4F3717ADD944}"/>
                </a:ext>
              </a:extLst>
            </p:cNvPr>
            <p:cNvCxnSpPr/>
            <p:nvPr/>
          </p:nvCxnSpPr>
          <p:spPr>
            <a:xfrm flipH="1">
              <a:off x="1301175" y="1514200"/>
              <a:ext cx="351600" cy="300"/>
            </a:xfrm>
            <a:prstGeom prst="straightConnector1">
              <a:avLst/>
            </a:prstGeom>
            <a:noFill/>
            <a:ln w="76200" cap="flat" cmpd="sng">
              <a:solidFill>
                <a:srgbClr val="FFD74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8" name="Google Shape;92;p16">
              <a:extLst>
                <a:ext uri="{FF2B5EF4-FFF2-40B4-BE49-F238E27FC236}">
                  <a16:creationId xmlns:a16="http://schemas.microsoft.com/office/drawing/2014/main" id="{495FC067-A101-01EB-5C29-DD1738499406}"/>
                </a:ext>
              </a:extLst>
            </p:cNvPr>
            <p:cNvSpPr txBox="1"/>
            <p:nvPr/>
          </p:nvSpPr>
          <p:spPr>
            <a:xfrm>
              <a:off x="1713799" y="1361550"/>
              <a:ext cx="3524695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20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Обеспечить возможность запуска </a:t>
              </a:r>
              <a:r>
                <a:rPr lang="en-US" sz="120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Acoustic Service </a:t>
              </a:r>
              <a:r>
                <a:rPr lang="ru-RU" sz="120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и </a:t>
              </a:r>
              <a:r>
                <a:rPr lang="en-US" sz="120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Telegram Bot Service </a:t>
              </a:r>
              <a:r>
                <a:rPr lang="ru-RU" sz="120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в </a:t>
              </a:r>
              <a:r>
                <a:rPr lang="en-US" sz="120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Docker container </a:t>
              </a:r>
              <a:endParaRPr lang="ru-RU" sz="1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48" name="Группа 47">
            <a:extLst>
              <a:ext uri="{FF2B5EF4-FFF2-40B4-BE49-F238E27FC236}">
                <a16:creationId xmlns:a16="http://schemas.microsoft.com/office/drawing/2014/main" id="{B4C493BC-BB1A-920D-D96E-A2F27A54637A}"/>
              </a:ext>
            </a:extLst>
          </p:cNvPr>
          <p:cNvGrpSpPr/>
          <p:nvPr/>
        </p:nvGrpSpPr>
        <p:grpSpPr>
          <a:xfrm>
            <a:off x="634680" y="2284227"/>
            <a:ext cx="3787525" cy="273900"/>
            <a:chOff x="1301175" y="1361550"/>
            <a:chExt cx="3787525" cy="273900"/>
          </a:xfrm>
        </p:grpSpPr>
        <p:cxnSp>
          <p:nvCxnSpPr>
            <p:cNvPr id="51" name="Google Shape;88;p16">
              <a:extLst>
                <a:ext uri="{FF2B5EF4-FFF2-40B4-BE49-F238E27FC236}">
                  <a16:creationId xmlns:a16="http://schemas.microsoft.com/office/drawing/2014/main" id="{B17B11E1-B0F2-A990-A191-5758AFA8F729}"/>
                </a:ext>
              </a:extLst>
            </p:cNvPr>
            <p:cNvCxnSpPr/>
            <p:nvPr/>
          </p:nvCxnSpPr>
          <p:spPr>
            <a:xfrm flipH="1">
              <a:off x="1301175" y="1514200"/>
              <a:ext cx="351600" cy="300"/>
            </a:xfrm>
            <a:prstGeom prst="straightConnector1">
              <a:avLst/>
            </a:prstGeom>
            <a:noFill/>
            <a:ln w="76200" cap="flat" cmpd="sng">
              <a:solidFill>
                <a:srgbClr val="FFD74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52" name="Google Shape;92;p16">
              <a:extLst>
                <a:ext uri="{FF2B5EF4-FFF2-40B4-BE49-F238E27FC236}">
                  <a16:creationId xmlns:a16="http://schemas.microsoft.com/office/drawing/2014/main" id="{AE7D563A-001B-FD1F-51B6-F7825718CC62}"/>
                </a:ext>
              </a:extLst>
            </p:cNvPr>
            <p:cNvSpPr txBox="1"/>
            <p:nvPr/>
          </p:nvSpPr>
          <p:spPr>
            <a:xfrm>
              <a:off x="1713799" y="1361550"/>
              <a:ext cx="3374901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20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Реализовать </a:t>
              </a:r>
              <a:r>
                <a:rPr lang="ru-RU" sz="1200" dirty="0" err="1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Acoustic</a:t>
              </a:r>
              <a:r>
                <a:rPr lang="ru-RU" sz="120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 Service на основе обученной модели</a:t>
              </a:r>
              <a:endParaRPr lang="en-US" sz="1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53" name="Группа 52">
            <a:extLst>
              <a:ext uri="{FF2B5EF4-FFF2-40B4-BE49-F238E27FC236}">
                <a16:creationId xmlns:a16="http://schemas.microsoft.com/office/drawing/2014/main" id="{9119D14A-7A7C-E931-3E1C-36C3996909BB}"/>
              </a:ext>
            </a:extLst>
          </p:cNvPr>
          <p:cNvGrpSpPr/>
          <p:nvPr/>
        </p:nvGrpSpPr>
        <p:grpSpPr>
          <a:xfrm>
            <a:off x="634680" y="2790457"/>
            <a:ext cx="3716339" cy="273900"/>
            <a:chOff x="1301175" y="1361550"/>
            <a:chExt cx="3716339" cy="273900"/>
          </a:xfrm>
        </p:grpSpPr>
        <p:cxnSp>
          <p:nvCxnSpPr>
            <p:cNvPr id="54" name="Google Shape;88;p16">
              <a:extLst>
                <a:ext uri="{FF2B5EF4-FFF2-40B4-BE49-F238E27FC236}">
                  <a16:creationId xmlns:a16="http://schemas.microsoft.com/office/drawing/2014/main" id="{B99DF629-0DD0-5BB7-DCE8-189271B058D9}"/>
                </a:ext>
              </a:extLst>
            </p:cNvPr>
            <p:cNvCxnSpPr/>
            <p:nvPr/>
          </p:nvCxnSpPr>
          <p:spPr>
            <a:xfrm flipH="1">
              <a:off x="1301175" y="1514200"/>
              <a:ext cx="351600" cy="300"/>
            </a:xfrm>
            <a:prstGeom prst="straightConnector1">
              <a:avLst/>
            </a:prstGeom>
            <a:noFill/>
            <a:ln w="76200" cap="flat" cmpd="sng">
              <a:solidFill>
                <a:srgbClr val="FFD74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55" name="Google Shape;92;p16">
              <a:extLst>
                <a:ext uri="{FF2B5EF4-FFF2-40B4-BE49-F238E27FC236}">
                  <a16:creationId xmlns:a16="http://schemas.microsoft.com/office/drawing/2014/main" id="{AAEDCFD9-6C85-EEE3-83CE-198517FE639A}"/>
                </a:ext>
              </a:extLst>
            </p:cNvPr>
            <p:cNvSpPr txBox="1"/>
            <p:nvPr/>
          </p:nvSpPr>
          <p:spPr>
            <a:xfrm>
              <a:off x="1713799" y="1361550"/>
              <a:ext cx="3303715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200" dirty="0">
                  <a:latin typeface="Roboto"/>
                  <a:ea typeface="Roboto"/>
                  <a:cs typeface="Roboto"/>
                  <a:sym typeface="Roboto"/>
                </a:rPr>
                <a:t>Реализовать </a:t>
              </a:r>
              <a:r>
                <a:rPr lang="en-US" sz="1200" dirty="0">
                  <a:latin typeface="Roboto"/>
                  <a:ea typeface="Roboto"/>
                  <a:cs typeface="Roboto"/>
                  <a:sym typeface="Roboto"/>
                </a:rPr>
                <a:t>Telegram Bot Service</a:t>
              </a:r>
              <a:endParaRPr lang="ru-RU" sz="1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56" name="Группа 55">
            <a:extLst>
              <a:ext uri="{FF2B5EF4-FFF2-40B4-BE49-F238E27FC236}">
                <a16:creationId xmlns:a16="http://schemas.microsoft.com/office/drawing/2014/main" id="{088A7C7A-CF8B-D16E-F44F-BC76DBA2EA4F}"/>
              </a:ext>
            </a:extLst>
          </p:cNvPr>
          <p:cNvGrpSpPr/>
          <p:nvPr/>
        </p:nvGrpSpPr>
        <p:grpSpPr>
          <a:xfrm>
            <a:off x="634680" y="3881025"/>
            <a:ext cx="3840629" cy="273900"/>
            <a:chOff x="1301175" y="1361550"/>
            <a:chExt cx="3840629" cy="273900"/>
          </a:xfrm>
        </p:grpSpPr>
        <p:cxnSp>
          <p:nvCxnSpPr>
            <p:cNvPr id="57" name="Google Shape;88;p16">
              <a:extLst>
                <a:ext uri="{FF2B5EF4-FFF2-40B4-BE49-F238E27FC236}">
                  <a16:creationId xmlns:a16="http://schemas.microsoft.com/office/drawing/2014/main" id="{2E11A653-14B4-E7AD-A32C-910DEAA4550A}"/>
                </a:ext>
              </a:extLst>
            </p:cNvPr>
            <p:cNvCxnSpPr/>
            <p:nvPr/>
          </p:nvCxnSpPr>
          <p:spPr>
            <a:xfrm flipH="1">
              <a:off x="1301175" y="1514200"/>
              <a:ext cx="351600" cy="300"/>
            </a:xfrm>
            <a:prstGeom prst="straightConnector1">
              <a:avLst/>
            </a:prstGeom>
            <a:noFill/>
            <a:ln w="76200" cap="flat" cmpd="sng">
              <a:solidFill>
                <a:srgbClr val="FFD74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58" name="Google Shape;92;p16">
              <a:extLst>
                <a:ext uri="{FF2B5EF4-FFF2-40B4-BE49-F238E27FC236}">
                  <a16:creationId xmlns:a16="http://schemas.microsoft.com/office/drawing/2014/main" id="{D4611B63-EFD7-87F9-000E-18995B565F1E}"/>
                </a:ext>
              </a:extLst>
            </p:cNvPr>
            <p:cNvSpPr txBox="1"/>
            <p:nvPr/>
          </p:nvSpPr>
          <p:spPr>
            <a:xfrm>
              <a:off x="1713800" y="1361550"/>
              <a:ext cx="3428004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200" dirty="0">
                  <a:latin typeface="Roboto"/>
                  <a:ea typeface="Roboto"/>
                  <a:cs typeface="Roboto"/>
                  <a:sym typeface="Roboto"/>
                </a:rPr>
                <a:t>Обеспечить взаимодействие всех микросервисов MVP с помощью Docker Compose полученного сервиса</a:t>
              </a:r>
              <a:endParaRPr lang="ru-RU" sz="1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4CCA769-FBAA-12FA-490C-91742C14BF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8692" y="2164080"/>
            <a:ext cx="4148237" cy="2080481"/>
          </a:xfrm>
          <a:prstGeom prst="rect">
            <a:avLst/>
          </a:prstGeom>
        </p:spPr>
      </p:pic>
      <p:sp>
        <p:nvSpPr>
          <p:cNvPr id="35" name="Овал 34">
            <a:extLst>
              <a:ext uri="{FF2B5EF4-FFF2-40B4-BE49-F238E27FC236}">
                <a16:creationId xmlns:a16="http://schemas.microsoft.com/office/drawing/2014/main" id="{B11E5270-4CE9-9FA3-DED8-D37A11EA65FD}"/>
              </a:ext>
            </a:extLst>
          </p:cNvPr>
          <p:cNvSpPr/>
          <p:nvPr/>
        </p:nvSpPr>
        <p:spPr>
          <a:xfrm>
            <a:off x="4572000" y="2812116"/>
            <a:ext cx="1234440" cy="82772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0" name="Овал 39">
            <a:extLst>
              <a:ext uri="{FF2B5EF4-FFF2-40B4-BE49-F238E27FC236}">
                <a16:creationId xmlns:a16="http://schemas.microsoft.com/office/drawing/2014/main" id="{46CEB1CB-FC35-6E65-D287-D114E34E70DE}"/>
              </a:ext>
            </a:extLst>
          </p:cNvPr>
          <p:cNvSpPr/>
          <p:nvPr/>
        </p:nvSpPr>
        <p:spPr>
          <a:xfrm>
            <a:off x="7582489" y="2790457"/>
            <a:ext cx="1234440" cy="82772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971611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/>
        </p:nvSpPr>
        <p:spPr>
          <a:xfrm>
            <a:off x="492133" y="117461"/>
            <a:ext cx="6753300" cy="3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3000" b="1" dirty="0">
                <a:latin typeface="Roboto"/>
                <a:ea typeface="Roboto"/>
                <a:cs typeface="Roboto"/>
                <a:sym typeface="Roboto"/>
              </a:rPr>
              <a:t>Acoustic service</a:t>
            </a:r>
            <a:endParaRPr lang="ru-RU" sz="3000" b="1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45433" y="171084"/>
            <a:ext cx="1779621" cy="53433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4" name="Google Shape;64;p14"/>
          <p:cNvCxnSpPr>
            <a:endCxn id="65" idx="2"/>
          </p:cNvCxnSpPr>
          <p:nvPr/>
        </p:nvCxnSpPr>
        <p:spPr>
          <a:xfrm>
            <a:off x="-24090" y="693999"/>
            <a:ext cx="6909900" cy="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" name="Google Shape;65;p14"/>
          <p:cNvSpPr/>
          <p:nvPr/>
        </p:nvSpPr>
        <p:spPr>
          <a:xfrm>
            <a:off x="6885810" y="557049"/>
            <a:ext cx="273900" cy="273900"/>
          </a:xfrm>
          <a:prstGeom prst="ellipse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F21F5CE-14B8-E1DF-EE96-E1D73923D421}"/>
              </a:ext>
            </a:extLst>
          </p:cNvPr>
          <p:cNvSpPr txBox="1"/>
          <p:nvPr/>
        </p:nvSpPr>
        <p:spPr>
          <a:xfrm>
            <a:off x="8700098" y="4813029"/>
            <a:ext cx="4832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A84906BE-DD03-4072-AA27-83415E25D60D}" type="slidenum">
              <a:rPr lang="ru-RU" smtClean="0"/>
              <a:t>13</a:t>
            </a:fld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4CCA769-FBAA-12FA-490C-91742C14BF2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-4987" r="-6710"/>
          <a:stretch/>
        </p:blipFill>
        <p:spPr>
          <a:xfrm>
            <a:off x="1352761" y="1341126"/>
            <a:ext cx="6438477" cy="3176955"/>
          </a:xfrm>
          <a:prstGeom prst="rect">
            <a:avLst/>
          </a:prstGeom>
        </p:spPr>
      </p:pic>
      <p:sp>
        <p:nvSpPr>
          <p:cNvPr id="9" name="Овал 8">
            <a:extLst>
              <a:ext uri="{FF2B5EF4-FFF2-40B4-BE49-F238E27FC236}">
                <a16:creationId xmlns:a16="http://schemas.microsoft.com/office/drawing/2014/main" id="{18915FF7-00AE-9C09-8778-497CCE25FDAF}"/>
              </a:ext>
            </a:extLst>
          </p:cNvPr>
          <p:cNvSpPr/>
          <p:nvPr/>
        </p:nvSpPr>
        <p:spPr>
          <a:xfrm>
            <a:off x="5598030" y="2571750"/>
            <a:ext cx="1770510" cy="84926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171832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/>
        </p:nvSpPr>
        <p:spPr>
          <a:xfrm>
            <a:off x="551266" y="110650"/>
            <a:ext cx="6753300" cy="3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ru-RU" sz="3000" b="1" dirty="0">
                <a:latin typeface="Roboto"/>
                <a:ea typeface="Roboto"/>
                <a:cs typeface="Roboto"/>
                <a:sym typeface="Roboto"/>
              </a:rPr>
              <a:t>Мел-спектрограмма</a:t>
            </a:r>
            <a:r>
              <a:rPr lang="en-US" sz="3000" b="1" dirty="0">
                <a:latin typeface="Roboto"/>
                <a:ea typeface="Roboto"/>
                <a:cs typeface="Roboto"/>
                <a:sym typeface="Roboto"/>
              </a:rPr>
              <a:t>:</a:t>
            </a:r>
            <a:endParaRPr sz="3000" b="1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45433" y="171084"/>
            <a:ext cx="1779621" cy="53433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4" name="Google Shape;64;p14"/>
          <p:cNvCxnSpPr>
            <a:endCxn id="65" idx="2"/>
          </p:cNvCxnSpPr>
          <p:nvPr/>
        </p:nvCxnSpPr>
        <p:spPr>
          <a:xfrm>
            <a:off x="-24090" y="693999"/>
            <a:ext cx="6909900" cy="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" name="Google Shape;65;p14"/>
          <p:cNvSpPr/>
          <p:nvPr/>
        </p:nvSpPr>
        <p:spPr>
          <a:xfrm>
            <a:off x="6885810" y="557049"/>
            <a:ext cx="273900" cy="273900"/>
          </a:xfrm>
          <a:prstGeom prst="ellipse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F21F5CE-14B8-E1DF-EE96-E1D73923D421}"/>
              </a:ext>
            </a:extLst>
          </p:cNvPr>
          <p:cNvSpPr txBox="1"/>
          <p:nvPr/>
        </p:nvSpPr>
        <p:spPr>
          <a:xfrm>
            <a:off x="8700098" y="4813029"/>
            <a:ext cx="4832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A84906BE-DD03-4072-AA27-83415E25D60D}" type="slidenum">
              <a:rPr lang="ru-RU" smtClean="0"/>
              <a:t>14</a:t>
            </a:fld>
            <a:endParaRPr lang="ru-RU" dirty="0"/>
          </a:p>
        </p:txBody>
      </p:sp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3E7BDA55-298B-D163-93A4-3B7DAEE70F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96" y="1128152"/>
            <a:ext cx="4721774" cy="3215248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AB36BA5E-CB5B-05C6-6C67-1E345150BDD4}"/>
              </a:ext>
            </a:extLst>
          </p:cNvPr>
          <p:cNvSpPr txBox="1"/>
          <p:nvPr/>
        </p:nvSpPr>
        <p:spPr>
          <a:xfrm>
            <a:off x="4858470" y="934097"/>
            <a:ext cx="460248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</a:rPr>
              <a:t>Mel </a:t>
            </a:r>
            <a:r>
              <a:rPr lang="ru-RU" b="1" dirty="0">
                <a:latin typeface="Times New Roman" panose="02020603050405020304" pitchFamily="18" charset="0"/>
                <a:ea typeface="Calibri" panose="020F0502020204030204" pitchFamily="34" charset="0"/>
              </a:rPr>
              <a:t>ш</a:t>
            </a:r>
            <a:r>
              <a:rPr lang="ru-RU" sz="1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кала</a:t>
            </a:r>
            <a:r>
              <a:rPr lang="ru-RU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основанная на восприятии тонов (частот) человеком. Слушатели оценивают любые частоты на расстоянии 1 мел, как равные по расстоянию друг от друга. </a:t>
            </a:r>
            <a:endParaRPr lang="ru-RU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EEDD937-4AAB-1EEE-622C-7DEE82BAF2A2}"/>
              </a:ext>
            </a:extLst>
          </p:cNvPr>
          <p:cNvSpPr txBox="1"/>
          <p:nvPr/>
        </p:nvSpPr>
        <p:spPr>
          <a:xfrm>
            <a:off x="5013960" y="1991352"/>
            <a:ext cx="3909060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Мел-спектрограмма</a:t>
            </a:r>
            <a:r>
              <a:rPr lang="ru-RU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- спектрограмма, в которой частоты преобразуются в шкалу </a:t>
            </a:r>
            <a:r>
              <a:rPr lang="ru-RU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mel</a:t>
            </a: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</a:rPr>
              <a:t>. </a:t>
            </a:r>
            <a:r>
              <a:rPr lang="ru-RU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График, в котором по оси x показано время, по оси y – частота. Цветом выделяется амплитуда (</a:t>
            </a:r>
            <a:r>
              <a:rPr lang="ru-RU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Дб</a:t>
            </a:r>
            <a:r>
              <a:rPr lang="ru-RU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).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D76A800-F891-46BE-5AC9-F61D821D1E9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295" t="11706" r="25312" b="11714"/>
          <a:stretch/>
        </p:blipFill>
        <p:spPr>
          <a:xfrm>
            <a:off x="551266" y="1327883"/>
            <a:ext cx="3060614" cy="2625271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50FA14E7-ECE1-6FE7-D7E3-63E71E22B40E}"/>
              </a:ext>
            </a:extLst>
          </p:cNvPr>
          <p:cNvSpPr/>
          <p:nvPr/>
        </p:nvSpPr>
        <p:spPr>
          <a:xfrm>
            <a:off x="3611880" y="1327883"/>
            <a:ext cx="490770" cy="28097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645067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/>
        </p:nvSpPr>
        <p:spPr>
          <a:xfrm>
            <a:off x="551266" y="110158"/>
            <a:ext cx="6753300" cy="3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3000" b="1" dirty="0">
                <a:latin typeface="Roboto"/>
                <a:ea typeface="Roboto"/>
                <a:cs typeface="Roboto"/>
                <a:sym typeface="Roboto"/>
              </a:rPr>
              <a:t>A</a:t>
            </a:r>
            <a:r>
              <a:rPr lang="ru-RU" sz="3000" b="1" dirty="0" err="1">
                <a:latin typeface="Roboto"/>
                <a:ea typeface="Roboto"/>
                <a:cs typeface="Roboto"/>
                <a:sym typeface="Roboto"/>
              </a:rPr>
              <a:t>кустическая</a:t>
            </a:r>
            <a:r>
              <a:rPr lang="ru-RU" sz="3000" b="1" dirty="0">
                <a:latin typeface="Roboto"/>
                <a:ea typeface="Roboto"/>
                <a:cs typeface="Roboto"/>
                <a:sym typeface="Roboto"/>
              </a:rPr>
              <a:t> модель</a:t>
            </a:r>
            <a:r>
              <a:rPr lang="en-US" sz="3000" b="1" dirty="0">
                <a:latin typeface="Roboto"/>
                <a:ea typeface="Roboto"/>
                <a:cs typeface="Roboto"/>
                <a:sym typeface="Roboto"/>
              </a:rPr>
              <a:t>:</a:t>
            </a:r>
            <a:r>
              <a:rPr lang="ru-RU" sz="3000" b="1" dirty="0">
                <a:latin typeface="Roboto"/>
                <a:ea typeface="Roboto"/>
                <a:cs typeface="Roboto"/>
                <a:sym typeface="Roboto"/>
              </a:rPr>
              <a:t> </a:t>
            </a:r>
            <a:endParaRPr sz="3000" b="1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45433" y="171084"/>
            <a:ext cx="1779621" cy="53433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4" name="Google Shape;64;p14"/>
          <p:cNvCxnSpPr>
            <a:endCxn id="65" idx="2"/>
          </p:cNvCxnSpPr>
          <p:nvPr/>
        </p:nvCxnSpPr>
        <p:spPr>
          <a:xfrm>
            <a:off x="-24090" y="693999"/>
            <a:ext cx="6909900" cy="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" name="Google Shape;65;p14"/>
          <p:cNvSpPr/>
          <p:nvPr/>
        </p:nvSpPr>
        <p:spPr>
          <a:xfrm>
            <a:off x="6885810" y="557049"/>
            <a:ext cx="273900" cy="273900"/>
          </a:xfrm>
          <a:prstGeom prst="ellipse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F21F5CE-14B8-E1DF-EE96-E1D73923D421}"/>
              </a:ext>
            </a:extLst>
          </p:cNvPr>
          <p:cNvSpPr txBox="1"/>
          <p:nvPr/>
        </p:nvSpPr>
        <p:spPr>
          <a:xfrm>
            <a:off x="8700098" y="4813029"/>
            <a:ext cx="4832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A84906BE-DD03-4072-AA27-83415E25D60D}" type="slidenum">
              <a:rPr lang="ru-RU" smtClean="0"/>
              <a:t>15</a:t>
            </a:fld>
            <a:endParaRPr lang="ru-RU" dirty="0"/>
          </a:p>
        </p:txBody>
      </p:sp>
      <p:sp>
        <p:nvSpPr>
          <p:cNvPr id="34" name="Google Shape;62;p14">
            <a:extLst>
              <a:ext uri="{FF2B5EF4-FFF2-40B4-BE49-F238E27FC236}">
                <a16:creationId xmlns:a16="http://schemas.microsoft.com/office/drawing/2014/main" id="{4D0874DB-6869-9B04-77CA-14B79333412F}"/>
              </a:ext>
            </a:extLst>
          </p:cNvPr>
          <p:cNvSpPr txBox="1"/>
          <p:nvPr/>
        </p:nvSpPr>
        <p:spPr>
          <a:xfrm>
            <a:off x="492133" y="920255"/>
            <a:ext cx="2301238" cy="3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3000" b="1" dirty="0">
                <a:latin typeface="Roboto"/>
                <a:ea typeface="Roboto"/>
                <a:cs typeface="Roboto"/>
                <a:sym typeface="Roboto"/>
              </a:rPr>
              <a:t>Fastpitch</a:t>
            </a:r>
            <a:r>
              <a:rPr lang="ru-RU" sz="3000" b="1" dirty="0">
                <a:latin typeface="Roboto"/>
                <a:ea typeface="Roboto"/>
                <a:cs typeface="Roboto"/>
                <a:sym typeface="Roboto"/>
              </a:rPr>
              <a:t> </a:t>
            </a:r>
            <a:endParaRPr sz="3000" b="1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074" name="Picture 2" descr="Logo for FastPitch 1.0 for PyTorch">
            <a:extLst>
              <a:ext uri="{FF2B5EF4-FFF2-40B4-BE49-F238E27FC236}">
                <a16:creationId xmlns:a16="http://schemas.microsoft.com/office/drawing/2014/main" id="{A2181410-5564-64EF-83B8-04BB114BC2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5810" y="693999"/>
            <a:ext cx="2301238" cy="1295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7CECB68-8E9E-6399-FAFD-FAAE147FC7C0}"/>
              </a:ext>
            </a:extLst>
          </p:cNvPr>
          <p:cNvSpPr txBox="1"/>
          <p:nvPr/>
        </p:nvSpPr>
        <p:spPr>
          <a:xfrm>
            <a:off x="6968128" y="1855563"/>
            <a:ext cx="19735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Разработана</a:t>
            </a:r>
            <a:r>
              <a:rPr lang="en-US" dirty="0"/>
              <a:t> NVIDIA Corporation</a:t>
            </a:r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EE4ABF-A279-A0EC-B393-36A1D1351DA1}"/>
              </a:ext>
            </a:extLst>
          </p:cNvPr>
          <p:cNvSpPr txBox="1"/>
          <p:nvPr/>
        </p:nvSpPr>
        <p:spPr>
          <a:xfrm>
            <a:off x="6968128" y="2417861"/>
            <a:ext cx="2240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Аналог </a:t>
            </a:r>
            <a:r>
              <a:rPr lang="en-US" dirty="0" err="1"/>
              <a:t>FastSpeech</a:t>
            </a:r>
            <a:r>
              <a:rPr lang="en-US" dirty="0"/>
              <a:t> 2 </a:t>
            </a:r>
            <a:endParaRPr lang="ru-RU" dirty="0"/>
          </a:p>
        </p:txBody>
      </p:sp>
      <p:pic>
        <p:nvPicPr>
          <p:cNvPr id="42" name="Рисунок 41">
            <a:extLst>
              <a:ext uri="{FF2B5EF4-FFF2-40B4-BE49-F238E27FC236}">
                <a16:creationId xmlns:a16="http://schemas.microsoft.com/office/drawing/2014/main" id="{9E670607-FE40-8277-5C6C-14F48549482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9889"/>
          <a:stretch/>
        </p:blipFill>
        <p:spPr>
          <a:xfrm>
            <a:off x="551266" y="1515510"/>
            <a:ext cx="6086033" cy="3481833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107E1B86-08AD-ACBB-D686-A52F0319FF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90959" y="3586228"/>
            <a:ext cx="2894610" cy="1097563"/>
          </a:xfrm>
          <a:prstGeom prst="rect">
            <a:avLst/>
          </a:prstGeom>
        </p:spPr>
      </p:pic>
      <p:grpSp>
        <p:nvGrpSpPr>
          <p:cNvPr id="44" name="Группа 43">
            <a:extLst>
              <a:ext uri="{FF2B5EF4-FFF2-40B4-BE49-F238E27FC236}">
                <a16:creationId xmlns:a16="http://schemas.microsoft.com/office/drawing/2014/main" id="{0858E28F-A762-9C26-7659-25C54269D716}"/>
              </a:ext>
            </a:extLst>
          </p:cNvPr>
          <p:cNvGrpSpPr/>
          <p:nvPr/>
        </p:nvGrpSpPr>
        <p:grpSpPr>
          <a:xfrm>
            <a:off x="4611540" y="1153313"/>
            <a:ext cx="3792540" cy="273900"/>
            <a:chOff x="1301175" y="1361550"/>
            <a:chExt cx="3792540" cy="273900"/>
          </a:xfrm>
        </p:grpSpPr>
        <p:cxnSp>
          <p:nvCxnSpPr>
            <p:cNvPr id="45" name="Google Shape;88;p16">
              <a:extLst>
                <a:ext uri="{FF2B5EF4-FFF2-40B4-BE49-F238E27FC236}">
                  <a16:creationId xmlns:a16="http://schemas.microsoft.com/office/drawing/2014/main" id="{EC44F73A-A7A8-EED2-BA74-5A1122A21955}"/>
                </a:ext>
              </a:extLst>
            </p:cNvPr>
            <p:cNvCxnSpPr/>
            <p:nvPr/>
          </p:nvCxnSpPr>
          <p:spPr>
            <a:xfrm flipH="1">
              <a:off x="1301175" y="1514200"/>
              <a:ext cx="351600" cy="300"/>
            </a:xfrm>
            <a:prstGeom prst="straightConnector1">
              <a:avLst/>
            </a:prstGeom>
            <a:noFill/>
            <a:ln w="76200" cap="flat" cmpd="sng">
              <a:solidFill>
                <a:srgbClr val="FFD74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6" name="Google Shape;92;p16">
              <a:extLst>
                <a:ext uri="{FF2B5EF4-FFF2-40B4-BE49-F238E27FC236}">
                  <a16:creationId xmlns:a16="http://schemas.microsoft.com/office/drawing/2014/main" id="{B4758A4B-AA9E-ABF6-4FF8-27E52F05F796}"/>
                </a:ext>
              </a:extLst>
            </p:cNvPr>
            <p:cNvSpPr txBox="1"/>
            <p:nvPr/>
          </p:nvSpPr>
          <p:spPr>
            <a:xfrm>
              <a:off x="1713799" y="1361550"/>
              <a:ext cx="3379916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ru-RU" sz="1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47" name="Группа 46">
            <a:extLst>
              <a:ext uri="{FF2B5EF4-FFF2-40B4-BE49-F238E27FC236}">
                <a16:creationId xmlns:a16="http://schemas.microsoft.com/office/drawing/2014/main" id="{5F7D4020-DDE1-A42C-1835-C8CD24C25907}"/>
              </a:ext>
            </a:extLst>
          </p:cNvPr>
          <p:cNvGrpSpPr/>
          <p:nvPr/>
        </p:nvGrpSpPr>
        <p:grpSpPr>
          <a:xfrm>
            <a:off x="4611540" y="813260"/>
            <a:ext cx="4034011" cy="273900"/>
            <a:chOff x="1301175" y="1361550"/>
            <a:chExt cx="4034011" cy="273900"/>
          </a:xfrm>
        </p:grpSpPr>
        <p:cxnSp>
          <p:nvCxnSpPr>
            <p:cNvPr id="49" name="Google Shape;88;p16">
              <a:extLst>
                <a:ext uri="{FF2B5EF4-FFF2-40B4-BE49-F238E27FC236}">
                  <a16:creationId xmlns:a16="http://schemas.microsoft.com/office/drawing/2014/main" id="{E6FBA931-904F-1DD8-BFB5-F7266439D952}"/>
                </a:ext>
              </a:extLst>
            </p:cNvPr>
            <p:cNvCxnSpPr/>
            <p:nvPr/>
          </p:nvCxnSpPr>
          <p:spPr>
            <a:xfrm flipH="1">
              <a:off x="1301175" y="1514200"/>
              <a:ext cx="351600" cy="300"/>
            </a:xfrm>
            <a:prstGeom prst="straightConnector1">
              <a:avLst/>
            </a:prstGeom>
            <a:noFill/>
            <a:ln w="76200" cap="flat" cmpd="sng">
              <a:solidFill>
                <a:srgbClr val="FFD74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59" name="Google Shape;92;p16">
              <a:extLst>
                <a:ext uri="{FF2B5EF4-FFF2-40B4-BE49-F238E27FC236}">
                  <a16:creationId xmlns:a16="http://schemas.microsoft.com/office/drawing/2014/main" id="{3B9C231E-C700-8C81-0274-E1075A30E679}"/>
                </a:ext>
              </a:extLst>
            </p:cNvPr>
            <p:cNvSpPr txBox="1"/>
            <p:nvPr/>
          </p:nvSpPr>
          <p:spPr>
            <a:xfrm>
              <a:off x="1713799" y="1361550"/>
              <a:ext cx="3621387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200" dirty="0">
                  <a:latin typeface="Roboto"/>
                  <a:ea typeface="Roboto"/>
                  <a:cs typeface="Roboto"/>
                  <a:sym typeface="Roboto"/>
                </a:rPr>
                <a:t>Модель параллельная</a:t>
              </a:r>
              <a:endParaRPr lang="ru-RU" sz="1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C204916C-8EF9-0110-F517-B612CA927D25}"/>
              </a:ext>
            </a:extLst>
          </p:cNvPr>
          <p:cNvSpPr txBox="1"/>
          <p:nvPr/>
        </p:nvSpPr>
        <p:spPr>
          <a:xfrm>
            <a:off x="5074893" y="1133764"/>
            <a:ext cx="2301238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</a:rPr>
              <a:t>В</a:t>
            </a:r>
            <a:r>
              <a:rPr lang="ru-RU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ысокой степень контроля над параметрами речи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(</a:t>
            </a:r>
            <a:r>
              <a:rPr lang="ru-RU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темп</a:t>
            </a: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</a:rPr>
              <a:t>ом</a:t>
            </a:r>
            <a:r>
              <a:rPr lang="ru-RU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выразительностью, высотой тона и интонаци</a:t>
            </a: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</a:rPr>
              <a:t>ей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)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282071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/>
        </p:nvSpPr>
        <p:spPr>
          <a:xfrm>
            <a:off x="551266" y="110158"/>
            <a:ext cx="6753300" cy="3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ru-RU" sz="3000" b="1" dirty="0">
                <a:latin typeface="Roboto"/>
                <a:ea typeface="Roboto"/>
                <a:cs typeface="Roboto"/>
                <a:sym typeface="Roboto"/>
              </a:rPr>
              <a:t>Выбор </a:t>
            </a:r>
            <a:r>
              <a:rPr lang="ru-RU" sz="3000" b="1" dirty="0" err="1">
                <a:latin typeface="Roboto"/>
                <a:ea typeface="Roboto"/>
                <a:cs typeface="Roboto"/>
                <a:sym typeface="Roboto"/>
              </a:rPr>
              <a:t>датасета</a:t>
            </a:r>
            <a:r>
              <a:rPr lang="ru-RU" sz="3000" b="1" dirty="0">
                <a:latin typeface="Roboto"/>
                <a:ea typeface="Roboto"/>
                <a:cs typeface="Roboto"/>
                <a:sym typeface="Roboto"/>
              </a:rPr>
              <a:t> </a:t>
            </a:r>
            <a:endParaRPr sz="3000" b="1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45433" y="171084"/>
            <a:ext cx="1779621" cy="53433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4" name="Google Shape;64;p14"/>
          <p:cNvCxnSpPr>
            <a:endCxn id="65" idx="2"/>
          </p:cNvCxnSpPr>
          <p:nvPr/>
        </p:nvCxnSpPr>
        <p:spPr>
          <a:xfrm>
            <a:off x="-24090" y="693999"/>
            <a:ext cx="6909900" cy="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" name="Google Shape;65;p14"/>
          <p:cNvSpPr/>
          <p:nvPr/>
        </p:nvSpPr>
        <p:spPr>
          <a:xfrm>
            <a:off x="6885810" y="557049"/>
            <a:ext cx="273900" cy="273900"/>
          </a:xfrm>
          <a:prstGeom prst="ellipse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F21F5CE-14B8-E1DF-EE96-E1D73923D421}"/>
              </a:ext>
            </a:extLst>
          </p:cNvPr>
          <p:cNvSpPr txBox="1"/>
          <p:nvPr/>
        </p:nvSpPr>
        <p:spPr>
          <a:xfrm>
            <a:off x="8700098" y="4813029"/>
            <a:ext cx="4832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A84906BE-DD03-4072-AA27-83415E25D60D}" type="slidenum">
              <a:rPr lang="ru-RU" smtClean="0"/>
              <a:t>16</a:t>
            </a:fld>
            <a:endParaRPr lang="ru-RU" dirty="0"/>
          </a:p>
        </p:txBody>
      </p:sp>
      <p:sp>
        <p:nvSpPr>
          <p:cNvPr id="34" name="Google Shape;62;p14">
            <a:extLst>
              <a:ext uri="{FF2B5EF4-FFF2-40B4-BE49-F238E27FC236}">
                <a16:creationId xmlns:a16="http://schemas.microsoft.com/office/drawing/2014/main" id="{4D0874DB-6869-9B04-77CA-14B79333412F}"/>
              </a:ext>
            </a:extLst>
          </p:cNvPr>
          <p:cNvSpPr txBox="1"/>
          <p:nvPr/>
        </p:nvSpPr>
        <p:spPr>
          <a:xfrm>
            <a:off x="492132" y="920255"/>
            <a:ext cx="3401687" cy="3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3000" b="1" dirty="0">
                <a:latin typeface="Roboto"/>
                <a:ea typeface="Roboto"/>
                <a:cs typeface="Roboto"/>
                <a:sym typeface="Roboto"/>
              </a:rPr>
              <a:t>LJSpeech-1.1</a:t>
            </a:r>
            <a:r>
              <a:rPr lang="ru-RU" sz="3000" b="1" dirty="0">
                <a:latin typeface="Roboto"/>
                <a:ea typeface="Roboto"/>
                <a:cs typeface="Roboto"/>
                <a:sym typeface="Roboto"/>
              </a:rPr>
              <a:t> </a:t>
            </a:r>
            <a:endParaRPr sz="3000" b="1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C67A464-39D5-8886-13DD-ACCF36F2F8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4346" y="1292611"/>
            <a:ext cx="3049187" cy="367430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ADFC75A-C210-E6A9-1386-47CA4CFDBD1C}"/>
              </a:ext>
            </a:extLst>
          </p:cNvPr>
          <p:cNvSpPr txBox="1"/>
          <p:nvPr/>
        </p:nvSpPr>
        <p:spPr>
          <a:xfrm>
            <a:off x="357546" y="2410927"/>
            <a:ext cx="460248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Это общедоступный речевой набор данных, состоящий из 13 100 коротких аудиоклипов, в которых один спикер читает отрывки из 7 научно-популярных книг.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55004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/>
        </p:nvSpPr>
        <p:spPr>
          <a:xfrm>
            <a:off x="551266" y="110158"/>
            <a:ext cx="6753300" cy="3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ru-RU" sz="3000" b="1" dirty="0">
                <a:latin typeface="Roboto"/>
                <a:ea typeface="Roboto"/>
                <a:cs typeface="Roboto"/>
                <a:sym typeface="Roboto"/>
              </a:rPr>
              <a:t>Функциональные требования </a:t>
            </a:r>
            <a:r>
              <a:rPr lang="en-US" sz="3000" b="1" dirty="0">
                <a:latin typeface="Roboto"/>
                <a:ea typeface="Roboto"/>
                <a:cs typeface="Roboto"/>
                <a:sym typeface="Roboto"/>
              </a:rPr>
              <a:t>Acoustic service</a:t>
            </a:r>
            <a:r>
              <a:rPr lang="ru-RU" sz="3000" b="1" dirty="0">
                <a:latin typeface="Roboto"/>
                <a:ea typeface="Roboto"/>
                <a:cs typeface="Roboto"/>
                <a:sym typeface="Roboto"/>
              </a:rPr>
              <a:t>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ru-RU" sz="3000" b="1" dirty="0">
                <a:latin typeface="Roboto"/>
                <a:ea typeface="Roboto"/>
                <a:cs typeface="Roboto"/>
                <a:sym typeface="Roboto"/>
              </a:rPr>
              <a:t> </a:t>
            </a:r>
            <a:endParaRPr sz="3000" b="1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45433" y="171084"/>
            <a:ext cx="1779621" cy="53433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4" name="Google Shape;64;p14"/>
          <p:cNvCxnSpPr>
            <a:cxnSpLocks/>
          </p:cNvCxnSpPr>
          <p:nvPr/>
        </p:nvCxnSpPr>
        <p:spPr>
          <a:xfrm>
            <a:off x="-24090" y="1014039"/>
            <a:ext cx="6909900" cy="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" name="Google Shape;65;p14"/>
          <p:cNvSpPr/>
          <p:nvPr/>
        </p:nvSpPr>
        <p:spPr>
          <a:xfrm>
            <a:off x="6885810" y="877089"/>
            <a:ext cx="273900" cy="273900"/>
          </a:xfrm>
          <a:prstGeom prst="ellipse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F21F5CE-14B8-E1DF-EE96-E1D73923D421}"/>
              </a:ext>
            </a:extLst>
          </p:cNvPr>
          <p:cNvSpPr txBox="1"/>
          <p:nvPr/>
        </p:nvSpPr>
        <p:spPr>
          <a:xfrm>
            <a:off x="8700098" y="4813029"/>
            <a:ext cx="4832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A84906BE-DD03-4072-AA27-83415E25D60D}" type="slidenum">
              <a:rPr lang="ru-RU" smtClean="0"/>
              <a:t>17</a:t>
            </a:fld>
            <a:endParaRPr lang="ru-RU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3177507-79D2-947E-168F-D73847E5219D}"/>
              </a:ext>
            </a:extLst>
          </p:cNvPr>
          <p:cNvSpPr txBox="1"/>
          <p:nvPr/>
        </p:nvSpPr>
        <p:spPr>
          <a:xfrm>
            <a:off x="449580" y="1287939"/>
            <a:ext cx="8473440" cy="23805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0215" algn="just">
              <a:lnSpc>
                <a:spcPct val="107000"/>
              </a:lnSpc>
              <a:spcBef>
                <a:spcPts val="600"/>
              </a:spcBef>
              <a:spcAft>
                <a:spcPts val="600"/>
              </a:spcAft>
            </a:pPr>
            <a:r>
              <a:rPr lang="ru-RU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1)	Отвечает на </a:t>
            </a:r>
            <a:r>
              <a:rPr lang="en-US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GET</a:t>
            </a:r>
            <a:r>
              <a:rPr lang="ru-RU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запрос с параметром текста.</a:t>
            </a:r>
          </a:p>
          <a:p>
            <a:pPr indent="450215" algn="just">
              <a:lnSpc>
                <a:spcPct val="107000"/>
              </a:lnSpc>
              <a:spcBef>
                <a:spcPts val="600"/>
              </a:spcBef>
              <a:spcAft>
                <a:spcPts val="600"/>
              </a:spcAft>
            </a:pPr>
            <a:r>
              <a:rPr lang="ru-RU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http</a:t>
            </a:r>
            <a:r>
              <a:rPr lang="ru-RU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://{адрес сервиса в локальной сети}:5000/?{</a:t>
            </a:r>
            <a:r>
              <a:rPr lang="ru-RU" sz="16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текст+сообщения+пользователя</a:t>
            </a:r>
            <a:r>
              <a:rPr lang="ru-RU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} )</a:t>
            </a:r>
          </a:p>
          <a:p>
            <a:pPr indent="450215" algn="just">
              <a:lnSpc>
                <a:spcPct val="107000"/>
              </a:lnSpc>
              <a:spcBef>
                <a:spcPts val="600"/>
              </a:spcBef>
              <a:spcAft>
                <a:spcPts val="600"/>
              </a:spcAft>
            </a:pPr>
            <a:r>
              <a:rPr lang="ru-RU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2)	Полученный текст отправляется на обработку акустической модели. В сервисе используется </a:t>
            </a:r>
            <a:r>
              <a:rPr lang="en-US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Open</a:t>
            </a:r>
            <a:r>
              <a:rPr lang="ru-RU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-</a:t>
            </a:r>
            <a:r>
              <a:rPr lang="en-US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source</a:t>
            </a:r>
            <a:r>
              <a:rPr lang="ru-RU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реализации модели </a:t>
            </a:r>
            <a:r>
              <a:rPr lang="en-US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Fastpitch</a:t>
            </a:r>
            <a:r>
              <a:rPr lang="ru-RU" sz="1600" dirty="0"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(в основе архитектура </a:t>
            </a:r>
            <a:r>
              <a:rPr lang="en-US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Transformer</a:t>
            </a:r>
            <a:r>
              <a:rPr lang="ru-RU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), заранее обученная на датасете </a:t>
            </a:r>
            <a:r>
              <a:rPr lang="en-US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LJSpeech</a:t>
            </a:r>
            <a:r>
              <a:rPr lang="ru-RU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-1.1.</a:t>
            </a:r>
          </a:p>
          <a:p>
            <a:pPr indent="450215" algn="just">
              <a:lnSpc>
                <a:spcPct val="107000"/>
              </a:lnSpc>
              <a:spcBef>
                <a:spcPts val="600"/>
              </a:spcBef>
              <a:spcAft>
                <a:spcPts val="600"/>
              </a:spcAft>
            </a:pPr>
            <a:r>
              <a:rPr lang="ru-RU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3)	Ответ на запрос содержит сериализованную в формат </a:t>
            </a:r>
            <a:r>
              <a:rPr lang="en-US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json</a:t>
            </a:r>
            <a:r>
              <a:rPr lang="ru-RU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матрицу мел-спектрограммы.</a:t>
            </a:r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45D5AB65-410F-0486-9694-9E739A77BA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170" y="3999921"/>
            <a:ext cx="1877254" cy="696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Прямая со стрелкой 12">
            <a:extLst>
              <a:ext uri="{FF2B5EF4-FFF2-40B4-BE49-F238E27FC236}">
                <a16:creationId xmlns:a16="http://schemas.microsoft.com/office/drawing/2014/main" id="{7345E370-EFEA-1CC4-49C6-22CA660F0983}"/>
              </a:ext>
            </a:extLst>
          </p:cNvPr>
          <p:cNvCxnSpPr>
            <a:cxnSpLocks/>
          </p:cNvCxnSpPr>
          <p:nvPr/>
        </p:nvCxnSpPr>
        <p:spPr>
          <a:xfrm>
            <a:off x="2636141" y="4348370"/>
            <a:ext cx="794719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2">
            <a:extLst>
              <a:ext uri="{FF2B5EF4-FFF2-40B4-BE49-F238E27FC236}">
                <a16:creationId xmlns:a16="http://schemas.microsoft.com/office/drawing/2014/main" id="{6A182071-9FBF-6623-80BD-10AD190B3E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33"/>
          <a:stretch/>
        </p:blipFill>
        <p:spPr bwMode="auto">
          <a:xfrm>
            <a:off x="5852397" y="3594857"/>
            <a:ext cx="3089311" cy="1312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Прямая со стрелкой 17">
            <a:extLst>
              <a:ext uri="{FF2B5EF4-FFF2-40B4-BE49-F238E27FC236}">
                <a16:creationId xmlns:a16="http://schemas.microsoft.com/office/drawing/2014/main" id="{EE3F7A5B-AB9B-96F2-F24B-48395D56D1DB}"/>
              </a:ext>
            </a:extLst>
          </p:cNvPr>
          <p:cNvCxnSpPr>
            <a:cxnSpLocks/>
          </p:cNvCxnSpPr>
          <p:nvPr/>
        </p:nvCxnSpPr>
        <p:spPr>
          <a:xfrm>
            <a:off x="5120580" y="4335947"/>
            <a:ext cx="794719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23D8783-04ED-6116-217C-5B5DE88404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80260" y="3902613"/>
            <a:ext cx="1628571" cy="8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51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/>
        </p:nvSpPr>
        <p:spPr>
          <a:xfrm>
            <a:off x="492133" y="117461"/>
            <a:ext cx="6753300" cy="3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3000" b="1" dirty="0">
                <a:latin typeface="Roboto"/>
                <a:ea typeface="Roboto"/>
                <a:cs typeface="Roboto"/>
                <a:sym typeface="Roboto"/>
              </a:rPr>
              <a:t>Telegram bot service</a:t>
            </a:r>
            <a:endParaRPr lang="ru-RU" sz="3000" b="1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45433" y="171084"/>
            <a:ext cx="1779621" cy="53433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4" name="Google Shape;64;p14"/>
          <p:cNvCxnSpPr>
            <a:endCxn id="65" idx="2"/>
          </p:cNvCxnSpPr>
          <p:nvPr/>
        </p:nvCxnSpPr>
        <p:spPr>
          <a:xfrm>
            <a:off x="-24090" y="693999"/>
            <a:ext cx="6909900" cy="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" name="Google Shape;65;p14"/>
          <p:cNvSpPr/>
          <p:nvPr/>
        </p:nvSpPr>
        <p:spPr>
          <a:xfrm>
            <a:off x="6885810" y="557049"/>
            <a:ext cx="273900" cy="273900"/>
          </a:xfrm>
          <a:prstGeom prst="ellipse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F21F5CE-14B8-E1DF-EE96-E1D73923D421}"/>
              </a:ext>
            </a:extLst>
          </p:cNvPr>
          <p:cNvSpPr txBox="1"/>
          <p:nvPr/>
        </p:nvSpPr>
        <p:spPr>
          <a:xfrm>
            <a:off x="8700098" y="4813029"/>
            <a:ext cx="4832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A84906BE-DD03-4072-AA27-83415E25D60D}" type="slidenum">
              <a:rPr lang="ru-RU" smtClean="0"/>
              <a:t>18</a:t>
            </a:fld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4CCA769-FBAA-12FA-490C-91742C14BF2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-4987" r="-6710"/>
          <a:stretch/>
        </p:blipFill>
        <p:spPr>
          <a:xfrm>
            <a:off x="1352761" y="1341126"/>
            <a:ext cx="6438477" cy="3176955"/>
          </a:xfrm>
          <a:prstGeom prst="rect">
            <a:avLst/>
          </a:prstGeom>
        </p:spPr>
      </p:pic>
      <p:sp>
        <p:nvSpPr>
          <p:cNvPr id="9" name="Овал 8">
            <a:extLst>
              <a:ext uri="{FF2B5EF4-FFF2-40B4-BE49-F238E27FC236}">
                <a16:creationId xmlns:a16="http://schemas.microsoft.com/office/drawing/2014/main" id="{18915FF7-00AE-9C09-8778-497CCE25FDAF}"/>
              </a:ext>
            </a:extLst>
          </p:cNvPr>
          <p:cNvSpPr/>
          <p:nvPr/>
        </p:nvSpPr>
        <p:spPr>
          <a:xfrm>
            <a:off x="1178430" y="2571750"/>
            <a:ext cx="1770510" cy="87249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386907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/>
        </p:nvSpPr>
        <p:spPr>
          <a:xfrm>
            <a:off x="551266" y="110158"/>
            <a:ext cx="6753300" cy="3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ru-RU" sz="3000" b="1" dirty="0">
                <a:latin typeface="Roboto"/>
                <a:ea typeface="Roboto"/>
                <a:cs typeface="Roboto"/>
                <a:sym typeface="Roboto"/>
              </a:rPr>
              <a:t>Функциональные требования </a:t>
            </a:r>
            <a:endParaRPr lang="en-US" sz="3000" b="1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ru-RU" sz="3000" b="1" dirty="0">
                <a:latin typeface="Roboto"/>
                <a:ea typeface="Roboto"/>
                <a:cs typeface="Roboto"/>
                <a:sym typeface="Roboto"/>
              </a:rPr>
              <a:t>К клиентской части </a:t>
            </a:r>
            <a:endParaRPr sz="3000" b="1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45433" y="171084"/>
            <a:ext cx="1779621" cy="53433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4" name="Google Shape;64;p14"/>
          <p:cNvCxnSpPr>
            <a:cxnSpLocks/>
          </p:cNvCxnSpPr>
          <p:nvPr/>
        </p:nvCxnSpPr>
        <p:spPr>
          <a:xfrm>
            <a:off x="-24090" y="1213663"/>
            <a:ext cx="6909900" cy="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" name="Google Shape;65;p14"/>
          <p:cNvSpPr/>
          <p:nvPr/>
        </p:nvSpPr>
        <p:spPr>
          <a:xfrm>
            <a:off x="6885810" y="1061683"/>
            <a:ext cx="273900" cy="273900"/>
          </a:xfrm>
          <a:prstGeom prst="ellipse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F21F5CE-14B8-E1DF-EE96-E1D73923D421}"/>
              </a:ext>
            </a:extLst>
          </p:cNvPr>
          <p:cNvSpPr txBox="1"/>
          <p:nvPr/>
        </p:nvSpPr>
        <p:spPr>
          <a:xfrm>
            <a:off x="8700098" y="4813029"/>
            <a:ext cx="4832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A84906BE-DD03-4072-AA27-83415E25D60D}" type="slidenum">
              <a:rPr lang="ru-RU" smtClean="0"/>
              <a:t>19</a:t>
            </a:fld>
            <a:endParaRPr lang="ru-R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8EA35F-BD97-F065-923A-80024B768B74}"/>
              </a:ext>
            </a:extLst>
          </p:cNvPr>
          <p:cNvSpPr txBox="1"/>
          <p:nvPr/>
        </p:nvSpPr>
        <p:spPr>
          <a:xfrm>
            <a:off x="312420" y="1287939"/>
            <a:ext cx="4724400" cy="37888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07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arenR"/>
            </a:pPr>
            <a:r>
              <a:rPr lang="ru-RU" sz="105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Начать диалог с ботом можно при помощи команды ‘/</a:t>
            </a:r>
            <a:r>
              <a:rPr lang="en-US" sz="105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start</a:t>
            </a:r>
            <a:r>
              <a:rPr lang="ru-RU" sz="105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’</a:t>
            </a:r>
          </a:p>
          <a:p>
            <a:pPr marL="342900" lvl="0" indent="-342900" algn="just">
              <a:lnSpc>
                <a:spcPct val="107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arenR"/>
            </a:pPr>
            <a:r>
              <a:rPr lang="ru-RU" sz="105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Обычному пользователю после начала диалога должно быть выведено приветственное сообщение с предложением ввести текст на английском языке.</a:t>
            </a:r>
          </a:p>
          <a:p>
            <a:pPr marL="342900" lvl="0" indent="-342900" algn="just">
              <a:lnSpc>
                <a:spcPct val="107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arenR"/>
            </a:pPr>
            <a:r>
              <a:rPr lang="ru-RU" sz="105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На каждое введенное сообщение на английском языке бот присылает аудиосообщение с синтезированной по введённому тексту речью или сообщение об ошибке в случае, если процесс завершился некорректно.</a:t>
            </a:r>
          </a:p>
          <a:p>
            <a:pPr marL="342900" lvl="0" indent="-342900" algn="just">
              <a:lnSpc>
                <a:spcPct val="107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arenR"/>
            </a:pPr>
            <a:r>
              <a:rPr lang="ru-RU" sz="105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Для разработчиков (пользователей, чей </a:t>
            </a:r>
            <a:r>
              <a:rPr lang="en-US" sz="105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id </a:t>
            </a:r>
            <a:r>
              <a:rPr lang="ru-RU" sz="105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входит в ограниченный список) доступна команда ‘/</a:t>
            </a:r>
            <a:r>
              <a:rPr lang="ru-RU" sz="105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analytics</a:t>
            </a:r>
            <a:r>
              <a:rPr lang="ru-RU" sz="105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’. После получения данной команды пользователь получает сообщения с аналитическими данными о работе сервисов синтеза речи, собираемыми </a:t>
            </a:r>
            <a:r>
              <a:rPr lang="en-US" sz="105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dispatcher </a:t>
            </a:r>
            <a:r>
              <a:rPr lang="ru-RU" sz="105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service</a:t>
            </a:r>
            <a:r>
              <a:rPr lang="ru-RU" sz="105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342900" lvl="0" indent="-342900" algn="just">
              <a:lnSpc>
                <a:spcPct val="107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arenR"/>
            </a:pPr>
            <a:r>
              <a:rPr lang="ru-RU" sz="105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Для разработчиков (пользователей, чей </a:t>
            </a:r>
            <a:r>
              <a:rPr lang="en-US" sz="105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id </a:t>
            </a:r>
            <a:r>
              <a:rPr lang="ru-RU" sz="105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входит в ограниченный список) доступна команда ‘/</a:t>
            </a:r>
            <a:r>
              <a:rPr lang="ru-RU" sz="105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latency_test</a:t>
            </a:r>
            <a:r>
              <a:rPr lang="ru-RU" sz="105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{Количество параллельных пользователей} {время теста в секундах} ’. После получения данной команды пользователь получает сообщения с результатами проведенного нагрузочного тестирования.</a:t>
            </a:r>
          </a:p>
          <a:p>
            <a:pPr marL="342900" lvl="0" indent="-342900" algn="just">
              <a:lnSpc>
                <a:spcPct val="107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arenR"/>
            </a:pPr>
            <a:r>
              <a:rPr lang="ru-RU" sz="105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Бот отправляет сообщения пользователю на английском языке.</a:t>
            </a:r>
          </a:p>
        </p:txBody>
      </p: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6242E936-4A7F-3921-E014-0B0697F980A8}"/>
              </a:ext>
            </a:extLst>
          </p:cNvPr>
          <p:cNvGrpSpPr/>
          <p:nvPr/>
        </p:nvGrpSpPr>
        <p:grpSpPr>
          <a:xfrm>
            <a:off x="6318127" y="1401293"/>
            <a:ext cx="1173480" cy="480055"/>
            <a:chOff x="6337729" y="1831968"/>
            <a:chExt cx="1173480" cy="480055"/>
          </a:xfrm>
        </p:grpSpPr>
        <p:sp>
          <p:nvSpPr>
            <p:cNvPr id="13" name="Прямоугольник 12">
              <a:extLst>
                <a:ext uri="{FF2B5EF4-FFF2-40B4-BE49-F238E27FC236}">
                  <a16:creationId xmlns:a16="http://schemas.microsoft.com/office/drawing/2014/main" id="{15568D68-5B1A-7534-A95E-E9B1853D731E}"/>
                </a:ext>
              </a:extLst>
            </p:cNvPr>
            <p:cNvSpPr/>
            <p:nvPr/>
          </p:nvSpPr>
          <p:spPr>
            <a:xfrm>
              <a:off x="6337729" y="1831968"/>
              <a:ext cx="1173480" cy="48005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2D2069E-9A32-4BCE-691C-3E946110612A}"/>
                </a:ext>
              </a:extLst>
            </p:cNvPr>
            <p:cNvSpPr txBox="1"/>
            <p:nvPr/>
          </p:nvSpPr>
          <p:spPr>
            <a:xfrm>
              <a:off x="6586593" y="1918108"/>
              <a:ext cx="6846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/start</a:t>
              </a:r>
              <a:endParaRPr lang="ru-RU" dirty="0"/>
            </a:p>
          </p:txBody>
        </p:sp>
      </p:grp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6AC2ADCA-75E7-2097-DD94-30400CE315D0}"/>
              </a:ext>
            </a:extLst>
          </p:cNvPr>
          <p:cNvGrpSpPr/>
          <p:nvPr/>
        </p:nvGrpSpPr>
        <p:grpSpPr>
          <a:xfrm>
            <a:off x="6274372" y="2092277"/>
            <a:ext cx="1260990" cy="707177"/>
            <a:chOff x="6120562" y="2781209"/>
            <a:chExt cx="1260990" cy="707177"/>
          </a:xfrm>
        </p:grpSpPr>
        <p:sp>
          <p:nvSpPr>
            <p:cNvPr id="17" name="Овал 16">
              <a:extLst>
                <a:ext uri="{FF2B5EF4-FFF2-40B4-BE49-F238E27FC236}">
                  <a16:creationId xmlns:a16="http://schemas.microsoft.com/office/drawing/2014/main" id="{D4C17ED7-A111-2946-F239-62EA97023E16}"/>
                </a:ext>
              </a:extLst>
            </p:cNvPr>
            <p:cNvSpPr/>
            <p:nvPr/>
          </p:nvSpPr>
          <p:spPr>
            <a:xfrm>
              <a:off x="6120562" y="2781209"/>
              <a:ext cx="1246296" cy="707177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1063DB5-BC63-083F-CE50-B22038BBC683}"/>
                </a:ext>
              </a:extLst>
            </p:cNvPr>
            <p:cNvSpPr txBox="1"/>
            <p:nvPr/>
          </p:nvSpPr>
          <p:spPr>
            <a:xfrm>
              <a:off x="6135257" y="2945556"/>
              <a:ext cx="1246295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1050" dirty="0"/>
                <a:t>Приветственное сообщение</a:t>
              </a:r>
            </a:p>
          </p:txBody>
        </p:sp>
      </p:grpSp>
      <p:cxnSp>
        <p:nvCxnSpPr>
          <p:cNvPr id="22" name="Прямая со стрелкой 21">
            <a:extLst>
              <a:ext uri="{FF2B5EF4-FFF2-40B4-BE49-F238E27FC236}">
                <a16:creationId xmlns:a16="http://schemas.microsoft.com/office/drawing/2014/main" id="{BCEA281C-263C-1BE7-40F1-53B37E9B6DE0}"/>
              </a:ext>
            </a:extLst>
          </p:cNvPr>
          <p:cNvCxnSpPr>
            <a:stCxn id="13" idx="2"/>
            <a:endCxn id="17" idx="0"/>
          </p:cNvCxnSpPr>
          <p:nvPr/>
        </p:nvCxnSpPr>
        <p:spPr>
          <a:xfrm flipH="1">
            <a:off x="6897520" y="1881348"/>
            <a:ext cx="7347" cy="2109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Группа 28">
            <a:extLst>
              <a:ext uri="{FF2B5EF4-FFF2-40B4-BE49-F238E27FC236}">
                <a16:creationId xmlns:a16="http://schemas.microsoft.com/office/drawing/2014/main" id="{FC4F53B3-A3BD-259C-DA5A-AB5B94F8BEFF}"/>
              </a:ext>
            </a:extLst>
          </p:cNvPr>
          <p:cNvGrpSpPr/>
          <p:nvPr/>
        </p:nvGrpSpPr>
        <p:grpSpPr>
          <a:xfrm>
            <a:off x="5264295" y="3108319"/>
            <a:ext cx="1173480" cy="480055"/>
            <a:chOff x="6337729" y="1831968"/>
            <a:chExt cx="1173480" cy="480055"/>
          </a:xfrm>
        </p:grpSpPr>
        <p:sp>
          <p:nvSpPr>
            <p:cNvPr id="30" name="Прямоугольник 29">
              <a:extLst>
                <a:ext uri="{FF2B5EF4-FFF2-40B4-BE49-F238E27FC236}">
                  <a16:creationId xmlns:a16="http://schemas.microsoft.com/office/drawing/2014/main" id="{6ADF69A1-B893-7A0C-A3D8-C79FF21D191A}"/>
                </a:ext>
              </a:extLst>
            </p:cNvPr>
            <p:cNvSpPr/>
            <p:nvPr/>
          </p:nvSpPr>
          <p:spPr>
            <a:xfrm>
              <a:off x="6337729" y="1831968"/>
              <a:ext cx="1173480" cy="48005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1AEB261-DC73-7A5F-0081-431ADE4EBE55}"/>
                </a:ext>
              </a:extLst>
            </p:cNvPr>
            <p:cNvSpPr txBox="1"/>
            <p:nvPr/>
          </p:nvSpPr>
          <p:spPr>
            <a:xfrm>
              <a:off x="6586593" y="1918108"/>
              <a:ext cx="6846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TEXT</a:t>
              </a:r>
              <a:endParaRPr lang="ru-RU" dirty="0"/>
            </a:p>
          </p:txBody>
        </p:sp>
      </p:grpSp>
      <p:cxnSp>
        <p:nvCxnSpPr>
          <p:cNvPr id="32" name="Прямая со стрелкой 31">
            <a:extLst>
              <a:ext uri="{FF2B5EF4-FFF2-40B4-BE49-F238E27FC236}">
                <a16:creationId xmlns:a16="http://schemas.microsoft.com/office/drawing/2014/main" id="{A0F77DD7-A99B-A88A-D98C-B7CB1A98CB40}"/>
              </a:ext>
            </a:extLst>
          </p:cNvPr>
          <p:cNvCxnSpPr>
            <a:stCxn id="17" idx="3"/>
            <a:endCxn id="30" idx="0"/>
          </p:cNvCxnSpPr>
          <p:nvPr/>
        </p:nvCxnSpPr>
        <p:spPr>
          <a:xfrm flipH="1">
            <a:off x="5851035" y="2695890"/>
            <a:ext cx="605853" cy="4124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Группа 37">
            <a:extLst>
              <a:ext uri="{FF2B5EF4-FFF2-40B4-BE49-F238E27FC236}">
                <a16:creationId xmlns:a16="http://schemas.microsoft.com/office/drawing/2014/main" id="{11A416CF-75DF-CA41-FC04-B0D27E6178D4}"/>
              </a:ext>
            </a:extLst>
          </p:cNvPr>
          <p:cNvGrpSpPr/>
          <p:nvPr/>
        </p:nvGrpSpPr>
        <p:grpSpPr>
          <a:xfrm>
            <a:off x="7851574" y="3108319"/>
            <a:ext cx="1173480" cy="480055"/>
            <a:chOff x="6337729" y="1831968"/>
            <a:chExt cx="1173480" cy="480055"/>
          </a:xfrm>
        </p:grpSpPr>
        <p:sp>
          <p:nvSpPr>
            <p:cNvPr id="39" name="Прямоугольник 38">
              <a:extLst>
                <a:ext uri="{FF2B5EF4-FFF2-40B4-BE49-F238E27FC236}">
                  <a16:creationId xmlns:a16="http://schemas.microsoft.com/office/drawing/2014/main" id="{9A3FFB7D-017D-CBBF-D1B8-0D7BDB35EBBB}"/>
                </a:ext>
              </a:extLst>
            </p:cNvPr>
            <p:cNvSpPr/>
            <p:nvPr/>
          </p:nvSpPr>
          <p:spPr>
            <a:xfrm>
              <a:off x="6337729" y="1831968"/>
              <a:ext cx="1173480" cy="48005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83A0EFC-A7FA-91EC-ED3C-FEA2CC9C133F}"/>
                </a:ext>
              </a:extLst>
            </p:cNvPr>
            <p:cNvSpPr txBox="1"/>
            <p:nvPr/>
          </p:nvSpPr>
          <p:spPr>
            <a:xfrm>
              <a:off x="6466671" y="1906017"/>
              <a:ext cx="9510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/analytics</a:t>
              </a:r>
              <a:endParaRPr lang="ru-RU" dirty="0"/>
            </a:p>
          </p:txBody>
        </p:sp>
      </p:grpSp>
      <p:grpSp>
        <p:nvGrpSpPr>
          <p:cNvPr id="41" name="Группа 40">
            <a:extLst>
              <a:ext uri="{FF2B5EF4-FFF2-40B4-BE49-F238E27FC236}">
                <a16:creationId xmlns:a16="http://schemas.microsoft.com/office/drawing/2014/main" id="{97E0E72B-7D69-6631-2ECB-9D03991CD8D9}"/>
              </a:ext>
            </a:extLst>
          </p:cNvPr>
          <p:cNvGrpSpPr/>
          <p:nvPr/>
        </p:nvGrpSpPr>
        <p:grpSpPr>
          <a:xfrm>
            <a:off x="6579561" y="3115293"/>
            <a:ext cx="1245553" cy="480055"/>
            <a:chOff x="6337729" y="1831968"/>
            <a:chExt cx="1245553" cy="480055"/>
          </a:xfrm>
        </p:grpSpPr>
        <p:sp>
          <p:nvSpPr>
            <p:cNvPr id="42" name="Прямоугольник 41">
              <a:extLst>
                <a:ext uri="{FF2B5EF4-FFF2-40B4-BE49-F238E27FC236}">
                  <a16:creationId xmlns:a16="http://schemas.microsoft.com/office/drawing/2014/main" id="{5CB49137-D73D-669D-5440-75187D1362AB}"/>
                </a:ext>
              </a:extLst>
            </p:cNvPr>
            <p:cNvSpPr/>
            <p:nvPr/>
          </p:nvSpPr>
          <p:spPr>
            <a:xfrm>
              <a:off x="6337729" y="1831968"/>
              <a:ext cx="1173480" cy="48005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629E6DEC-FA01-B819-BF57-0477557CBE62}"/>
                </a:ext>
              </a:extLst>
            </p:cNvPr>
            <p:cNvSpPr txBox="1"/>
            <p:nvPr/>
          </p:nvSpPr>
          <p:spPr>
            <a:xfrm>
              <a:off x="6337729" y="1918108"/>
              <a:ext cx="124555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/</a:t>
              </a:r>
              <a:r>
                <a:rPr lang="en-US" dirty="0" err="1"/>
                <a:t>latency_test</a:t>
              </a:r>
              <a:endParaRPr lang="ru-RU" dirty="0"/>
            </a:p>
          </p:txBody>
        </p:sp>
      </p:grpSp>
      <p:cxnSp>
        <p:nvCxnSpPr>
          <p:cNvPr id="34" name="Прямая со стрелкой 33">
            <a:extLst>
              <a:ext uri="{FF2B5EF4-FFF2-40B4-BE49-F238E27FC236}">
                <a16:creationId xmlns:a16="http://schemas.microsoft.com/office/drawing/2014/main" id="{D56C85A3-3C05-DA2C-1BE6-1905E53BF1F0}"/>
              </a:ext>
            </a:extLst>
          </p:cNvPr>
          <p:cNvCxnSpPr>
            <a:stCxn id="17" idx="4"/>
            <a:endCxn id="42" idx="0"/>
          </p:cNvCxnSpPr>
          <p:nvPr/>
        </p:nvCxnSpPr>
        <p:spPr>
          <a:xfrm>
            <a:off x="6897520" y="2799454"/>
            <a:ext cx="268781" cy="31583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Прямая со стрелкой 35">
            <a:extLst>
              <a:ext uri="{FF2B5EF4-FFF2-40B4-BE49-F238E27FC236}">
                <a16:creationId xmlns:a16="http://schemas.microsoft.com/office/drawing/2014/main" id="{5E97366E-5AB1-93D4-7323-81AAD106EFCC}"/>
              </a:ext>
            </a:extLst>
          </p:cNvPr>
          <p:cNvCxnSpPr>
            <a:stCxn id="17" idx="5"/>
            <a:endCxn id="39" idx="0"/>
          </p:cNvCxnSpPr>
          <p:nvPr/>
        </p:nvCxnSpPr>
        <p:spPr>
          <a:xfrm>
            <a:off x="7338152" y="2695890"/>
            <a:ext cx="1100162" cy="41242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Группа 47">
            <a:extLst>
              <a:ext uri="{FF2B5EF4-FFF2-40B4-BE49-F238E27FC236}">
                <a16:creationId xmlns:a16="http://schemas.microsoft.com/office/drawing/2014/main" id="{502883A9-5B6C-38AC-8CD3-BEF7B9720EC4}"/>
              </a:ext>
            </a:extLst>
          </p:cNvPr>
          <p:cNvGrpSpPr/>
          <p:nvPr/>
        </p:nvGrpSpPr>
        <p:grpSpPr>
          <a:xfrm>
            <a:off x="5220540" y="3832728"/>
            <a:ext cx="1258373" cy="707177"/>
            <a:chOff x="6120562" y="2781209"/>
            <a:chExt cx="1258373" cy="707177"/>
          </a:xfrm>
        </p:grpSpPr>
        <p:sp>
          <p:nvSpPr>
            <p:cNvPr id="49" name="Овал 48">
              <a:extLst>
                <a:ext uri="{FF2B5EF4-FFF2-40B4-BE49-F238E27FC236}">
                  <a16:creationId xmlns:a16="http://schemas.microsoft.com/office/drawing/2014/main" id="{67E33B06-B2AA-1C42-D862-B80F78290EDE}"/>
                </a:ext>
              </a:extLst>
            </p:cNvPr>
            <p:cNvSpPr/>
            <p:nvPr/>
          </p:nvSpPr>
          <p:spPr>
            <a:xfrm>
              <a:off x="6120562" y="2781209"/>
              <a:ext cx="1246296" cy="707177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39DDDF90-4A18-4590-C792-AEA620388C37}"/>
                </a:ext>
              </a:extLst>
            </p:cNvPr>
            <p:cNvSpPr txBox="1"/>
            <p:nvPr/>
          </p:nvSpPr>
          <p:spPr>
            <a:xfrm>
              <a:off x="6132640" y="3007839"/>
              <a:ext cx="124629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1050" dirty="0"/>
                <a:t>Аудио с речью</a:t>
              </a:r>
            </a:p>
          </p:txBody>
        </p:sp>
      </p:grpSp>
      <p:grpSp>
        <p:nvGrpSpPr>
          <p:cNvPr id="52" name="Группа 51">
            <a:extLst>
              <a:ext uri="{FF2B5EF4-FFF2-40B4-BE49-F238E27FC236}">
                <a16:creationId xmlns:a16="http://schemas.microsoft.com/office/drawing/2014/main" id="{D0474B22-E55A-12A6-CD9A-A208D8589DF1}"/>
              </a:ext>
            </a:extLst>
          </p:cNvPr>
          <p:cNvGrpSpPr/>
          <p:nvPr/>
        </p:nvGrpSpPr>
        <p:grpSpPr>
          <a:xfrm>
            <a:off x="6562774" y="3866886"/>
            <a:ext cx="1267793" cy="707177"/>
            <a:chOff x="6120562" y="2781209"/>
            <a:chExt cx="1267793" cy="707177"/>
          </a:xfrm>
        </p:grpSpPr>
        <p:sp>
          <p:nvSpPr>
            <p:cNvPr id="53" name="Овал 52">
              <a:extLst>
                <a:ext uri="{FF2B5EF4-FFF2-40B4-BE49-F238E27FC236}">
                  <a16:creationId xmlns:a16="http://schemas.microsoft.com/office/drawing/2014/main" id="{7CC4BC34-CA5B-489E-0B66-2C46CDBED0E9}"/>
                </a:ext>
              </a:extLst>
            </p:cNvPr>
            <p:cNvSpPr/>
            <p:nvPr/>
          </p:nvSpPr>
          <p:spPr>
            <a:xfrm>
              <a:off x="6120562" y="2781209"/>
              <a:ext cx="1246296" cy="707177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0539003B-9A6F-7EF3-1B49-D6660E3CBF01}"/>
                </a:ext>
              </a:extLst>
            </p:cNvPr>
            <p:cNvSpPr txBox="1"/>
            <p:nvPr/>
          </p:nvSpPr>
          <p:spPr>
            <a:xfrm>
              <a:off x="6142060" y="2877147"/>
              <a:ext cx="1246295" cy="5770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1050" dirty="0"/>
                <a:t>Результаты нагрузочного тестирования</a:t>
              </a:r>
            </a:p>
          </p:txBody>
        </p:sp>
      </p:grpSp>
      <p:grpSp>
        <p:nvGrpSpPr>
          <p:cNvPr id="55" name="Группа 54">
            <a:extLst>
              <a:ext uri="{FF2B5EF4-FFF2-40B4-BE49-F238E27FC236}">
                <a16:creationId xmlns:a16="http://schemas.microsoft.com/office/drawing/2014/main" id="{52ED4BCB-7F0D-142D-5D37-97E71247D81A}"/>
              </a:ext>
            </a:extLst>
          </p:cNvPr>
          <p:cNvGrpSpPr/>
          <p:nvPr/>
        </p:nvGrpSpPr>
        <p:grpSpPr>
          <a:xfrm>
            <a:off x="7853161" y="3866886"/>
            <a:ext cx="1330157" cy="707177"/>
            <a:chOff x="6120562" y="2781209"/>
            <a:chExt cx="1330157" cy="707177"/>
          </a:xfrm>
        </p:grpSpPr>
        <p:sp>
          <p:nvSpPr>
            <p:cNvPr id="56" name="Овал 55">
              <a:extLst>
                <a:ext uri="{FF2B5EF4-FFF2-40B4-BE49-F238E27FC236}">
                  <a16:creationId xmlns:a16="http://schemas.microsoft.com/office/drawing/2014/main" id="{CBAEAE71-85B4-C846-0326-7801E3151268}"/>
                </a:ext>
              </a:extLst>
            </p:cNvPr>
            <p:cNvSpPr/>
            <p:nvPr/>
          </p:nvSpPr>
          <p:spPr>
            <a:xfrm>
              <a:off x="6120562" y="2781209"/>
              <a:ext cx="1246296" cy="707177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690564FF-092E-59EC-53D0-8BE209CE542B}"/>
                </a:ext>
              </a:extLst>
            </p:cNvPr>
            <p:cNvSpPr txBox="1"/>
            <p:nvPr/>
          </p:nvSpPr>
          <p:spPr>
            <a:xfrm>
              <a:off x="6135257" y="2877147"/>
              <a:ext cx="1315462" cy="5770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1050" dirty="0"/>
                <a:t>Статистика работы сервисов синтеза речи</a:t>
              </a:r>
            </a:p>
          </p:txBody>
        </p:sp>
      </p:grpSp>
      <p:cxnSp>
        <p:nvCxnSpPr>
          <p:cNvPr id="44" name="Прямая со стрелкой 43">
            <a:extLst>
              <a:ext uri="{FF2B5EF4-FFF2-40B4-BE49-F238E27FC236}">
                <a16:creationId xmlns:a16="http://schemas.microsoft.com/office/drawing/2014/main" id="{EB8E3F63-A16B-19EB-870C-00CD6EA3EB79}"/>
              </a:ext>
            </a:extLst>
          </p:cNvPr>
          <p:cNvCxnSpPr>
            <a:stCxn id="30" idx="2"/>
            <a:endCxn id="49" idx="0"/>
          </p:cNvCxnSpPr>
          <p:nvPr/>
        </p:nvCxnSpPr>
        <p:spPr>
          <a:xfrm flipH="1">
            <a:off x="5843688" y="3588374"/>
            <a:ext cx="7347" cy="2443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Прямая со стрелкой 45">
            <a:extLst>
              <a:ext uri="{FF2B5EF4-FFF2-40B4-BE49-F238E27FC236}">
                <a16:creationId xmlns:a16="http://schemas.microsoft.com/office/drawing/2014/main" id="{FA3BB93C-8D2A-9D67-62A9-011322B95EEF}"/>
              </a:ext>
            </a:extLst>
          </p:cNvPr>
          <p:cNvCxnSpPr>
            <a:stCxn id="42" idx="2"/>
            <a:endCxn id="53" idx="0"/>
          </p:cNvCxnSpPr>
          <p:nvPr/>
        </p:nvCxnSpPr>
        <p:spPr>
          <a:xfrm>
            <a:off x="7166301" y="3595348"/>
            <a:ext cx="19621" cy="27153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Прямая со стрелкой 57">
            <a:extLst>
              <a:ext uri="{FF2B5EF4-FFF2-40B4-BE49-F238E27FC236}">
                <a16:creationId xmlns:a16="http://schemas.microsoft.com/office/drawing/2014/main" id="{4E26BC12-CF24-A291-7D9C-02BCB8701BB8}"/>
              </a:ext>
            </a:extLst>
          </p:cNvPr>
          <p:cNvCxnSpPr>
            <a:stCxn id="39" idx="2"/>
            <a:endCxn id="56" idx="0"/>
          </p:cNvCxnSpPr>
          <p:nvPr/>
        </p:nvCxnSpPr>
        <p:spPr>
          <a:xfrm>
            <a:off x="8438314" y="3588374"/>
            <a:ext cx="37995" cy="27851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Соединитель: изогнутый 76">
            <a:extLst>
              <a:ext uri="{FF2B5EF4-FFF2-40B4-BE49-F238E27FC236}">
                <a16:creationId xmlns:a16="http://schemas.microsoft.com/office/drawing/2014/main" id="{D5A9C2EB-A6E2-0F19-3E99-95BDF0ADC842}"/>
              </a:ext>
            </a:extLst>
          </p:cNvPr>
          <p:cNvCxnSpPr>
            <a:stCxn id="49" idx="4"/>
            <a:endCxn id="30" idx="1"/>
          </p:cNvCxnSpPr>
          <p:nvPr/>
        </p:nvCxnSpPr>
        <p:spPr>
          <a:xfrm rot="5400000" flipH="1">
            <a:off x="4958213" y="3654430"/>
            <a:ext cx="1191558" cy="579393"/>
          </a:xfrm>
          <a:prstGeom prst="curvedConnector4">
            <a:avLst>
              <a:gd name="adj1" fmla="val -19185"/>
              <a:gd name="adj2" fmla="val 14700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17089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/>
        </p:nvSpPr>
        <p:spPr>
          <a:xfrm>
            <a:off x="551266" y="110650"/>
            <a:ext cx="6753300" cy="3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ru-RU" sz="30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Предметная область</a:t>
            </a:r>
            <a:endParaRPr sz="3000" b="1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45433" y="171084"/>
            <a:ext cx="1779621" cy="53433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4" name="Google Shape;64;p14"/>
          <p:cNvCxnSpPr>
            <a:endCxn id="65" idx="2"/>
          </p:cNvCxnSpPr>
          <p:nvPr/>
        </p:nvCxnSpPr>
        <p:spPr>
          <a:xfrm>
            <a:off x="-24090" y="693999"/>
            <a:ext cx="6909900" cy="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" name="Google Shape;65;p14"/>
          <p:cNvSpPr/>
          <p:nvPr/>
        </p:nvSpPr>
        <p:spPr>
          <a:xfrm>
            <a:off x="6885810" y="557049"/>
            <a:ext cx="273900" cy="273900"/>
          </a:xfrm>
          <a:prstGeom prst="ellipse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14"/>
          <p:cNvSpPr txBox="1"/>
          <p:nvPr/>
        </p:nvSpPr>
        <p:spPr>
          <a:xfrm>
            <a:off x="551266" y="876391"/>
            <a:ext cx="6492300" cy="654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latin typeface="Roboto"/>
                <a:ea typeface="Roboto"/>
                <a:cs typeface="Roboto"/>
                <a:sym typeface="Roboto"/>
              </a:rPr>
              <a:t>C</a:t>
            </a:r>
            <a:r>
              <a:rPr lang="ru-RU" sz="1600" b="1" dirty="0" err="1">
                <a:latin typeface="Roboto"/>
                <a:ea typeface="Roboto"/>
                <a:cs typeface="Roboto"/>
                <a:sym typeface="Roboto"/>
              </a:rPr>
              <a:t>интез</a:t>
            </a:r>
            <a:r>
              <a:rPr lang="ru-RU" sz="1600" b="1" dirty="0">
                <a:latin typeface="Roboto"/>
                <a:ea typeface="Roboto"/>
                <a:cs typeface="Roboto"/>
                <a:sym typeface="Roboto"/>
              </a:rPr>
              <a:t> речи  </a:t>
            </a:r>
            <a:r>
              <a:rPr lang="ru-RU" sz="1600" dirty="0">
                <a:latin typeface="Roboto"/>
                <a:ea typeface="Roboto"/>
                <a:cs typeface="Roboto"/>
                <a:sym typeface="Roboto"/>
              </a:rPr>
              <a:t>- формирование речевого сигнала по текстовому представлению</a:t>
            </a:r>
            <a:endParaRPr sz="1600" dirty="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5BF3635B-87E5-C7BC-792A-7968026E8AB5}"/>
              </a:ext>
            </a:extLst>
          </p:cNvPr>
          <p:cNvGrpSpPr/>
          <p:nvPr/>
        </p:nvGrpSpPr>
        <p:grpSpPr>
          <a:xfrm>
            <a:off x="881915" y="3896143"/>
            <a:ext cx="5474280" cy="458888"/>
            <a:chOff x="900683" y="3131505"/>
            <a:chExt cx="5474280" cy="458888"/>
          </a:xfrm>
        </p:grpSpPr>
        <p:sp>
          <p:nvSpPr>
            <p:cNvPr id="10" name="Google Shape;158;p19">
              <a:extLst>
                <a:ext uri="{FF2B5EF4-FFF2-40B4-BE49-F238E27FC236}">
                  <a16:creationId xmlns:a16="http://schemas.microsoft.com/office/drawing/2014/main" id="{41E33A1B-1348-28A1-132F-9D4BFF976951}"/>
                </a:ext>
              </a:extLst>
            </p:cNvPr>
            <p:cNvSpPr txBox="1"/>
            <p:nvPr/>
          </p:nvSpPr>
          <p:spPr>
            <a:xfrm>
              <a:off x="2648767" y="3175318"/>
              <a:ext cx="3726196" cy="295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100" b="1" dirty="0">
                  <a:latin typeface="Roboto"/>
                  <a:ea typeface="Roboto"/>
                  <a:cs typeface="Roboto"/>
                  <a:sym typeface="Roboto"/>
                </a:rPr>
                <a:t>Параметрический синтез речи</a:t>
              </a:r>
              <a:r>
                <a:rPr lang="en-US" sz="1100" b="1" dirty="0"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sz="1100" dirty="0">
                  <a:latin typeface="Roboto"/>
                  <a:ea typeface="Roboto"/>
                  <a:cs typeface="Roboto"/>
                  <a:sym typeface="Roboto"/>
                </a:rPr>
                <a:t>- </a:t>
              </a:r>
              <a:r>
                <a:rPr lang="ru-RU" sz="1100" b="0" i="0" dirty="0">
                  <a:solidFill>
                    <a:srgbClr val="111111"/>
                  </a:solidFill>
                  <a:effectLst/>
                  <a:latin typeface="-apple-system"/>
                </a:rPr>
                <a:t>построении вероятностной модели, предсказывающей акустические свойства аудиосигнала</a:t>
              </a:r>
              <a:endParaRPr lang="ru-RU" sz="11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" name="Google Shape;181;p19">
              <a:extLst>
                <a:ext uri="{FF2B5EF4-FFF2-40B4-BE49-F238E27FC236}">
                  <a16:creationId xmlns:a16="http://schemas.microsoft.com/office/drawing/2014/main" id="{21FFCFE4-A40E-7996-6495-52EAB08E8D1F}"/>
                </a:ext>
              </a:extLst>
            </p:cNvPr>
            <p:cNvSpPr/>
            <p:nvPr/>
          </p:nvSpPr>
          <p:spPr>
            <a:xfrm>
              <a:off x="900683" y="3168893"/>
              <a:ext cx="1613700" cy="421500"/>
            </a:xfrm>
            <a:prstGeom prst="chevron">
              <a:avLst>
                <a:gd name="adj" fmla="val 50000"/>
              </a:avLst>
            </a:prstGeom>
            <a:solidFill>
              <a:srgbClr val="FFD7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82;p19">
              <a:extLst>
                <a:ext uri="{FF2B5EF4-FFF2-40B4-BE49-F238E27FC236}">
                  <a16:creationId xmlns:a16="http://schemas.microsoft.com/office/drawing/2014/main" id="{D1E9B8CE-E02F-1951-675D-E850BF941211}"/>
                </a:ext>
              </a:extLst>
            </p:cNvPr>
            <p:cNvSpPr txBox="1"/>
            <p:nvPr/>
          </p:nvSpPr>
          <p:spPr>
            <a:xfrm>
              <a:off x="1336810" y="3131505"/>
              <a:ext cx="816300" cy="390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714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dirty="0">
                  <a:latin typeface="Roboto Medium"/>
                  <a:ea typeface="Roboto Medium"/>
                  <a:cs typeface="Roboto Medium"/>
                  <a:sym typeface="Roboto Medium"/>
                </a:rPr>
                <a:t>2</a:t>
              </a:r>
              <a:endParaRPr dirty="0"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</p:grp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862D89D5-237D-0DFC-0786-49B689346B36}"/>
              </a:ext>
            </a:extLst>
          </p:cNvPr>
          <p:cNvGrpSpPr/>
          <p:nvPr/>
        </p:nvGrpSpPr>
        <p:grpSpPr>
          <a:xfrm>
            <a:off x="881915" y="2457549"/>
            <a:ext cx="4931587" cy="458888"/>
            <a:chOff x="900683" y="3131505"/>
            <a:chExt cx="4931587" cy="458888"/>
          </a:xfrm>
        </p:grpSpPr>
        <p:sp>
          <p:nvSpPr>
            <p:cNvPr id="15" name="Google Shape;158;p19">
              <a:extLst>
                <a:ext uri="{FF2B5EF4-FFF2-40B4-BE49-F238E27FC236}">
                  <a16:creationId xmlns:a16="http://schemas.microsoft.com/office/drawing/2014/main" id="{BFF1DF62-6AE0-F996-C920-124E4A479C3D}"/>
                </a:ext>
              </a:extLst>
            </p:cNvPr>
            <p:cNvSpPr txBox="1"/>
            <p:nvPr/>
          </p:nvSpPr>
          <p:spPr>
            <a:xfrm>
              <a:off x="2648766" y="3175318"/>
              <a:ext cx="3183504" cy="295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1" dirty="0">
                  <a:latin typeface="Roboto"/>
                  <a:ea typeface="Roboto"/>
                  <a:cs typeface="Roboto"/>
                  <a:sym typeface="Roboto"/>
                </a:rPr>
                <a:t>K</a:t>
              </a:r>
              <a:r>
                <a:rPr lang="ru-RU" sz="1200" b="1" dirty="0" err="1">
                  <a:latin typeface="Roboto"/>
                  <a:ea typeface="Roboto"/>
                  <a:cs typeface="Roboto"/>
                  <a:sym typeface="Roboto"/>
                </a:rPr>
                <a:t>онкатенативный</a:t>
              </a:r>
              <a:r>
                <a:rPr lang="ru-RU" sz="1200" b="1" dirty="0">
                  <a:latin typeface="Roboto"/>
                  <a:ea typeface="Roboto"/>
                  <a:cs typeface="Roboto"/>
                  <a:sym typeface="Roboto"/>
                </a:rPr>
                <a:t> подход</a:t>
              </a:r>
              <a:r>
                <a:rPr lang="en-US" sz="1200" dirty="0">
                  <a:latin typeface="Roboto"/>
                  <a:ea typeface="Roboto"/>
                  <a:cs typeface="Roboto"/>
                  <a:sym typeface="Roboto"/>
                </a:rPr>
                <a:t> - “</a:t>
              </a:r>
              <a:r>
                <a:rPr lang="ru-RU" sz="120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Склеивание</a:t>
              </a:r>
              <a:r>
                <a:rPr lang="en-US" sz="120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”</a:t>
              </a:r>
              <a:r>
                <a:rPr lang="ru-RU" sz="120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 заранее </a:t>
              </a:r>
              <a:r>
                <a:rPr lang="ru-RU" sz="1200" dirty="0">
                  <a:latin typeface="Roboto"/>
                  <a:ea typeface="Roboto"/>
                  <a:cs typeface="Roboto"/>
                  <a:sym typeface="Roboto"/>
                </a:rPr>
                <a:t>за</a:t>
              </a:r>
              <a:r>
                <a:rPr lang="ru-RU" sz="120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готовленных частей</a:t>
              </a:r>
              <a:r>
                <a:rPr lang="ru-RU" sz="160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.</a:t>
              </a:r>
              <a:endParaRPr sz="16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" name="Google Shape;181;p19">
              <a:extLst>
                <a:ext uri="{FF2B5EF4-FFF2-40B4-BE49-F238E27FC236}">
                  <a16:creationId xmlns:a16="http://schemas.microsoft.com/office/drawing/2014/main" id="{DAF58DB8-E24B-FFF7-7553-6960893980CE}"/>
                </a:ext>
              </a:extLst>
            </p:cNvPr>
            <p:cNvSpPr/>
            <p:nvPr/>
          </p:nvSpPr>
          <p:spPr>
            <a:xfrm>
              <a:off x="900683" y="3168893"/>
              <a:ext cx="1613700" cy="421500"/>
            </a:xfrm>
            <a:prstGeom prst="chevron">
              <a:avLst>
                <a:gd name="adj" fmla="val 50000"/>
              </a:avLst>
            </a:prstGeom>
            <a:solidFill>
              <a:srgbClr val="FFD7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82;p19">
              <a:extLst>
                <a:ext uri="{FF2B5EF4-FFF2-40B4-BE49-F238E27FC236}">
                  <a16:creationId xmlns:a16="http://schemas.microsoft.com/office/drawing/2014/main" id="{EA95CFFA-A183-44BE-88BE-A9DBE227F5D0}"/>
                </a:ext>
              </a:extLst>
            </p:cNvPr>
            <p:cNvSpPr txBox="1"/>
            <p:nvPr/>
          </p:nvSpPr>
          <p:spPr>
            <a:xfrm>
              <a:off x="1336810" y="3131505"/>
              <a:ext cx="816300" cy="390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714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2800" dirty="0">
                  <a:latin typeface="Roboto Medium"/>
                  <a:ea typeface="Roboto Medium"/>
                  <a:cs typeface="Roboto Medium"/>
                  <a:sym typeface="Roboto Medium"/>
                </a:rPr>
                <a:t>1</a:t>
              </a:r>
              <a:endParaRPr dirty="0"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</p:grpSp>
      <p:grpSp>
        <p:nvGrpSpPr>
          <p:cNvPr id="23" name="Группа 22">
            <a:extLst>
              <a:ext uri="{FF2B5EF4-FFF2-40B4-BE49-F238E27FC236}">
                <a16:creationId xmlns:a16="http://schemas.microsoft.com/office/drawing/2014/main" id="{149B3F8F-4234-6408-731E-B6DE9814A3EC}"/>
              </a:ext>
            </a:extLst>
          </p:cNvPr>
          <p:cNvGrpSpPr/>
          <p:nvPr/>
        </p:nvGrpSpPr>
        <p:grpSpPr>
          <a:xfrm>
            <a:off x="6259305" y="1657438"/>
            <a:ext cx="2425925" cy="273900"/>
            <a:chOff x="1301175" y="1361550"/>
            <a:chExt cx="2425925" cy="273900"/>
          </a:xfrm>
        </p:grpSpPr>
        <p:cxnSp>
          <p:nvCxnSpPr>
            <p:cNvPr id="24" name="Google Shape;88;p16">
              <a:extLst>
                <a:ext uri="{FF2B5EF4-FFF2-40B4-BE49-F238E27FC236}">
                  <a16:creationId xmlns:a16="http://schemas.microsoft.com/office/drawing/2014/main" id="{CE20E4BD-A44F-21EB-D2BA-A89B55D87CA4}"/>
                </a:ext>
              </a:extLst>
            </p:cNvPr>
            <p:cNvCxnSpPr/>
            <p:nvPr/>
          </p:nvCxnSpPr>
          <p:spPr>
            <a:xfrm flipH="1">
              <a:off x="1301175" y="1514200"/>
              <a:ext cx="351600" cy="300"/>
            </a:xfrm>
            <a:prstGeom prst="straightConnector1">
              <a:avLst/>
            </a:prstGeom>
            <a:noFill/>
            <a:ln w="76200" cap="flat" cmpd="sng">
              <a:solidFill>
                <a:srgbClr val="FFD74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5" name="Google Shape;92;p16">
              <a:extLst>
                <a:ext uri="{FF2B5EF4-FFF2-40B4-BE49-F238E27FC236}">
                  <a16:creationId xmlns:a16="http://schemas.microsoft.com/office/drawing/2014/main" id="{86BF4479-4DE6-6FB7-DC4C-CFD6FEFCDC6C}"/>
                </a:ext>
              </a:extLst>
            </p:cNvPr>
            <p:cNvSpPr txBox="1"/>
            <p:nvPr/>
          </p:nvSpPr>
          <p:spPr>
            <a:xfrm>
              <a:off x="1713800" y="1361550"/>
              <a:ext cx="2013300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20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Высокое качество речи</a:t>
              </a:r>
            </a:p>
          </p:txBody>
        </p:sp>
      </p:grpSp>
      <p:grpSp>
        <p:nvGrpSpPr>
          <p:cNvPr id="26" name="Группа 25">
            <a:extLst>
              <a:ext uri="{FF2B5EF4-FFF2-40B4-BE49-F238E27FC236}">
                <a16:creationId xmlns:a16="http://schemas.microsoft.com/office/drawing/2014/main" id="{D08E6D9C-1F43-86DF-BBBF-EA0C6C92E624}"/>
              </a:ext>
            </a:extLst>
          </p:cNvPr>
          <p:cNvGrpSpPr/>
          <p:nvPr/>
        </p:nvGrpSpPr>
        <p:grpSpPr>
          <a:xfrm>
            <a:off x="6259305" y="1969019"/>
            <a:ext cx="2425925" cy="273900"/>
            <a:chOff x="1301175" y="1361550"/>
            <a:chExt cx="2425925" cy="273900"/>
          </a:xfrm>
        </p:grpSpPr>
        <p:cxnSp>
          <p:nvCxnSpPr>
            <p:cNvPr id="27" name="Google Shape;88;p16">
              <a:extLst>
                <a:ext uri="{FF2B5EF4-FFF2-40B4-BE49-F238E27FC236}">
                  <a16:creationId xmlns:a16="http://schemas.microsoft.com/office/drawing/2014/main" id="{FAA21E71-55CA-2998-063F-7026C780252C}"/>
                </a:ext>
              </a:extLst>
            </p:cNvPr>
            <p:cNvCxnSpPr/>
            <p:nvPr/>
          </p:nvCxnSpPr>
          <p:spPr>
            <a:xfrm flipH="1">
              <a:off x="1301175" y="1514200"/>
              <a:ext cx="351600" cy="300"/>
            </a:xfrm>
            <a:prstGeom prst="straightConnector1">
              <a:avLst/>
            </a:prstGeom>
            <a:noFill/>
            <a:ln w="76200" cap="flat" cmpd="sng">
              <a:solidFill>
                <a:srgbClr val="FFD74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8" name="Google Shape;92;p16">
              <a:extLst>
                <a:ext uri="{FF2B5EF4-FFF2-40B4-BE49-F238E27FC236}">
                  <a16:creationId xmlns:a16="http://schemas.microsoft.com/office/drawing/2014/main" id="{D68C29D9-6698-56E0-E63F-1F2215A94D30}"/>
                </a:ext>
              </a:extLst>
            </p:cNvPr>
            <p:cNvSpPr txBox="1"/>
            <p:nvPr/>
          </p:nvSpPr>
          <p:spPr>
            <a:xfrm>
              <a:off x="1713800" y="1361550"/>
              <a:ext cx="2013300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200" dirty="0">
                  <a:latin typeface="Roboto"/>
                  <a:ea typeface="Roboto"/>
                  <a:cs typeface="Roboto"/>
                  <a:sym typeface="Roboto"/>
                </a:rPr>
                <a:t>Низкая вариативность</a:t>
              </a:r>
              <a:endParaRPr lang="ru-RU" sz="1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4572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9" name="Группа 28">
            <a:extLst>
              <a:ext uri="{FF2B5EF4-FFF2-40B4-BE49-F238E27FC236}">
                <a16:creationId xmlns:a16="http://schemas.microsoft.com/office/drawing/2014/main" id="{996670A4-6062-CE0A-E73F-79E0BCEF0DFE}"/>
              </a:ext>
            </a:extLst>
          </p:cNvPr>
          <p:cNvGrpSpPr/>
          <p:nvPr/>
        </p:nvGrpSpPr>
        <p:grpSpPr>
          <a:xfrm>
            <a:off x="6274173" y="2283290"/>
            <a:ext cx="2425925" cy="273900"/>
            <a:chOff x="1301175" y="1361550"/>
            <a:chExt cx="2425925" cy="273900"/>
          </a:xfrm>
        </p:grpSpPr>
        <p:cxnSp>
          <p:nvCxnSpPr>
            <p:cNvPr id="30" name="Google Shape;88;p16">
              <a:extLst>
                <a:ext uri="{FF2B5EF4-FFF2-40B4-BE49-F238E27FC236}">
                  <a16:creationId xmlns:a16="http://schemas.microsoft.com/office/drawing/2014/main" id="{794B3AD9-F32E-CECB-31FF-A60EB040FCC3}"/>
                </a:ext>
              </a:extLst>
            </p:cNvPr>
            <p:cNvCxnSpPr/>
            <p:nvPr/>
          </p:nvCxnSpPr>
          <p:spPr>
            <a:xfrm flipH="1">
              <a:off x="1301175" y="1514200"/>
              <a:ext cx="351600" cy="300"/>
            </a:xfrm>
            <a:prstGeom prst="straightConnector1">
              <a:avLst/>
            </a:prstGeom>
            <a:noFill/>
            <a:ln w="76200" cap="flat" cmpd="sng">
              <a:solidFill>
                <a:srgbClr val="FFD74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1" name="Google Shape;92;p16">
              <a:extLst>
                <a:ext uri="{FF2B5EF4-FFF2-40B4-BE49-F238E27FC236}">
                  <a16:creationId xmlns:a16="http://schemas.microsoft.com/office/drawing/2014/main" id="{E8CE105B-C52C-E9A9-7B64-7AC0E015899D}"/>
                </a:ext>
              </a:extLst>
            </p:cNvPr>
            <p:cNvSpPr txBox="1"/>
            <p:nvPr/>
          </p:nvSpPr>
          <p:spPr>
            <a:xfrm>
              <a:off x="1713800" y="1361550"/>
              <a:ext cx="2013300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20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Большой объем данны</a:t>
              </a:r>
              <a:r>
                <a:rPr lang="ru-RU" sz="1200" dirty="0">
                  <a:latin typeface="Roboto"/>
                  <a:ea typeface="Roboto"/>
                  <a:cs typeface="Roboto"/>
                  <a:sym typeface="Roboto"/>
                </a:rPr>
                <a:t>х для обучения</a:t>
              </a:r>
              <a:endParaRPr sz="1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4" name="Группа 33">
            <a:extLst>
              <a:ext uri="{FF2B5EF4-FFF2-40B4-BE49-F238E27FC236}">
                <a16:creationId xmlns:a16="http://schemas.microsoft.com/office/drawing/2014/main" id="{057EB238-DD0F-3150-A8E4-D0CD35A7CC84}"/>
              </a:ext>
            </a:extLst>
          </p:cNvPr>
          <p:cNvGrpSpPr/>
          <p:nvPr/>
        </p:nvGrpSpPr>
        <p:grpSpPr>
          <a:xfrm>
            <a:off x="6335342" y="3520280"/>
            <a:ext cx="2441912" cy="273900"/>
            <a:chOff x="1301175" y="1357371"/>
            <a:chExt cx="2441912" cy="273900"/>
          </a:xfrm>
        </p:grpSpPr>
        <p:cxnSp>
          <p:nvCxnSpPr>
            <p:cNvPr id="41" name="Google Shape;88;p16">
              <a:extLst>
                <a:ext uri="{FF2B5EF4-FFF2-40B4-BE49-F238E27FC236}">
                  <a16:creationId xmlns:a16="http://schemas.microsoft.com/office/drawing/2014/main" id="{7E9323E6-C4A5-6AD0-EB68-47058224EEB6}"/>
                </a:ext>
              </a:extLst>
            </p:cNvPr>
            <p:cNvCxnSpPr/>
            <p:nvPr/>
          </p:nvCxnSpPr>
          <p:spPr>
            <a:xfrm flipH="1">
              <a:off x="1301175" y="1514200"/>
              <a:ext cx="351600" cy="300"/>
            </a:xfrm>
            <a:prstGeom prst="straightConnector1">
              <a:avLst/>
            </a:prstGeom>
            <a:noFill/>
            <a:ln w="76200" cap="flat" cmpd="sng">
              <a:solidFill>
                <a:srgbClr val="FFD74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2" name="Google Shape;92;p16">
              <a:extLst>
                <a:ext uri="{FF2B5EF4-FFF2-40B4-BE49-F238E27FC236}">
                  <a16:creationId xmlns:a16="http://schemas.microsoft.com/office/drawing/2014/main" id="{F06592A5-F4AB-B127-1DAE-F0D28E579F25}"/>
                </a:ext>
              </a:extLst>
            </p:cNvPr>
            <p:cNvSpPr txBox="1"/>
            <p:nvPr/>
          </p:nvSpPr>
          <p:spPr>
            <a:xfrm>
              <a:off x="1729787" y="1357371"/>
              <a:ext cx="2013300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20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Высокое качество речи с развитием технологий</a:t>
              </a:r>
              <a:endParaRPr sz="1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5" name="Группа 34">
            <a:extLst>
              <a:ext uri="{FF2B5EF4-FFF2-40B4-BE49-F238E27FC236}">
                <a16:creationId xmlns:a16="http://schemas.microsoft.com/office/drawing/2014/main" id="{7A2F1F5D-8D87-8663-05ED-864D43C6B498}"/>
              </a:ext>
            </a:extLst>
          </p:cNvPr>
          <p:cNvGrpSpPr/>
          <p:nvPr/>
        </p:nvGrpSpPr>
        <p:grpSpPr>
          <a:xfrm>
            <a:off x="6351329" y="4020026"/>
            <a:ext cx="2425925" cy="273900"/>
            <a:chOff x="1301175" y="1361550"/>
            <a:chExt cx="2425925" cy="273900"/>
          </a:xfrm>
        </p:grpSpPr>
        <p:cxnSp>
          <p:nvCxnSpPr>
            <p:cNvPr id="39" name="Google Shape;88;p16">
              <a:extLst>
                <a:ext uri="{FF2B5EF4-FFF2-40B4-BE49-F238E27FC236}">
                  <a16:creationId xmlns:a16="http://schemas.microsoft.com/office/drawing/2014/main" id="{ECC7BE5A-9A8B-C16E-EEE2-39C892CFC92C}"/>
                </a:ext>
              </a:extLst>
            </p:cNvPr>
            <p:cNvCxnSpPr/>
            <p:nvPr/>
          </p:nvCxnSpPr>
          <p:spPr>
            <a:xfrm flipH="1">
              <a:off x="1301175" y="1514200"/>
              <a:ext cx="351600" cy="300"/>
            </a:xfrm>
            <a:prstGeom prst="straightConnector1">
              <a:avLst/>
            </a:prstGeom>
            <a:noFill/>
            <a:ln w="76200" cap="flat" cmpd="sng">
              <a:solidFill>
                <a:srgbClr val="FFD74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0" name="Google Shape;92;p16">
              <a:extLst>
                <a:ext uri="{FF2B5EF4-FFF2-40B4-BE49-F238E27FC236}">
                  <a16:creationId xmlns:a16="http://schemas.microsoft.com/office/drawing/2014/main" id="{DCEDEBAA-8E5F-F162-F5E5-26D529408910}"/>
                </a:ext>
              </a:extLst>
            </p:cNvPr>
            <p:cNvSpPr txBox="1"/>
            <p:nvPr/>
          </p:nvSpPr>
          <p:spPr>
            <a:xfrm>
              <a:off x="1713800" y="1361550"/>
              <a:ext cx="2013300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20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Большее разнообразие в интонациях</a:t>
              </a:r>
              <a:endParaRPr sz="1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4572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6" name="Группа 35">
            <a:extLst>
              <a:ext uri="{FF2B5EF4-FFF2-40B4-BE49-F238E27FC236}">
                <a16:creationId xmlns:a16="http://schemas.microsoft.com/office/drawing/2014/main" id="{8D186229-C112-D9F6-CB49-CFEB2A73505C}"/>
              </a:ext>
            </a:extLst>
          </p:cNvPr>
          <p:cNvGrpSpPr/>
          <p:nvPr/>
        </p:nvGrpSpPr>
        <p:grpSpPr>
          <a:xfrm>
            <a:off x="6351329" y="4493472"/>
            <a:ext cx="2653991" cy="273900"/>
            <a:chOff x="1301175" y="1361550"/>
            <a:chExt cx="2653991" cy="273900"/>
          </a:xfrm>
        </p:grpSpPr>
        <p:cxnSp>
          <p:nvCxnSpPr>
            <p:cNvPr id="37" name="Google Shape;88;p16">
              <a:extLst>
                <a:ext uri="{FF2B5EF4-FFF2-40B4-BE49-F238E27FC236}">
                  <a16:creationId xmlns:a16="http://schemas.microsoft.com/office/drawing/2014/main" id="{A1C08F4D-8BFF-926A-C1E2-4F3717ADD944}"/>
                </a:ext>
              </a:extLst>
            </p:cNvPr>
            <p:cNvCxnSpPr/>
            <p:nvPr/>
          </p:nvCxnSpPr>
          <p:spPr>
            <a:xfrm flipH="1">
              <a:off x="1301175" y="1514200"/>
              <a:ext cx="351600" cy="300"/>
            </a:xfrm>
            <a:prstGeom prst="straightConnector1">
              <a:avLst/>
            </a:prstGeom>
            <a:noFill/>
            <a:ln w="76200" cap="flat" cmpd="sng">
              <a:solidFill>
                <a:srgbClr val="FFD74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8" name="Google Shape;92;p16">
              <a:extLst>
                <a:ext uri="{FF2B5EF4-FFF2-40B4-BE49-F238E27FC236}">
                  <a16:creationId xmlns:a16="http://schemas.microsoft.com/office/drawing/2014/main" id="{495FC067-A101-01EB-5C29-DD1738499406}"/>
                </a:ext>
              </a:extLst>
            </p:cNvPr>
            <p:cNvSpPr txBox="1"/>
            <p:nvPr/>
          </p:nvSpPr>
          <p:spPr>
            <a:xfrm>
              <a:off x="1713800" y="1361550"/>
              <a:ext cx="2241366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200" dirty="0">
                  <a:latin typeface="Roboto"/>
                  <a:ea typeface="Roboto"/>
                  <a:cs typeface="Roboto"/>
                  <a:sym typeface="Roboto"/>
                </a:rPr>
                <a:t>Необходим меньший</a:t>
              </a:r>
              <a:r>
                <a:rPr lang="ru-RU" sz="120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 объем данны</a:t>
              </a:r>
              <a:r>
                <a:rPr lang="ru-RU" sz="1200" dirty="0">
                  <a:latin typeface="Roboto"/>
                  <a:ea typeface="Roboto"/>
                  <a:cs typeface="Roboto"/>
                  <a:sym typeface="Roboto"/>
                </a:rPr>
                <a:t>х для обучения</a:t>
              </a:r>
              <a:endParaRPr sz="1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43" name="Группа 42">
            <a:extLst>
              <a:ext uri="{FF2B5EF4-FFF2-40B4-BE49-F238E27FC236}">
                <a16:creationId xmlns:a16="http://schemas.microsoft.com/office/drawing/2014/main" id="{6416CE6B-DCDF-408E-A68C-3E2DC57023B3}"/>
              </a:ext>
            </a:extLst>
          </p:cNvPr>
          <p:cNvGrpSpPr/>
          <p:nvPr/>
        </p:nvGrpSpPr>
        <p:grpSpPr>
          <a:xfrm>
            <a:off x="6274173" y="2740039"/>
            <a:ext cx="2425925" cy="286646"/>
            <a:chOff x="1301175" y="1361550"/>
            <a:chExt cx="2425925" cy="273900"/>
          </a:xfrm>
        </p:grpSpPr>
        <p:cxnSp>
          <p:nvCxnSpPr>
            <p:cNvPr id="44" name="Google Shape;88;p16">
              <a:extLst>
                <a:ext uri="{FF2B5EF4-FFF2-40B4-BE49-F238E27FC236}">
                  <a16:creationId xmlns:a16="http://schemas.microsoft.com/office/drawing/2014/main" id="{4999786F-177A-DB3C-A927-4B268F5CF36A}"/>
                </a:ext>
              </a:extLst>
            </p:cNvPr>
            <p:cNvCxnSpPr/>
            <p:nvPr/>
          </p:nvCxnSpPr>
          <p:spPr>
            <a:xfrm flipH="1">
              <a:off x="1301175" y="1514200"/>
              <a:ext cx="351600" cy="300"/>
            </a:xfrm>
            <a:prstGeom prst="straightConnector1">
              <a:avLst/>
            </a:prstGeom>
            <a:noFill/>
            <a:ln w="76200" cap="flat" cmpd="sng">
              <a:solidFill>
                <a:srgbClr val="FFD74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5" name="Google Shape;92;p16">
              <a:extLst>
                <a:ext uri="{FF2B5EF4-FFF2-40B4-BE49-F238E27FC236}">
                  <a16:creationId xmlns:a16="http://schemas.microsoft.com/office/drawing/2014/main" id="{B0966227-DC0E-83DF-351F-F09DD8628F9A}"/>
                </a:ext>
              </a:extLst>
            </p:cNvPr>
            <p:cNvSpPr txBox="1"/>
            <p:nvPr/>
          </p:nvSpPr>
          <p:spPr>
            <a:xfrm>
              <a:off x="1713800" y="1361550"/>
              <a:ext cx="2013300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200" dirty="0">
                  <a:latin typeface="Roboto"/>
                  <a:ea typeface="Roboto"/>
                  <a:cs typeface="Roboto"/>
                  <a:sym typeface="Roboto"/>
                </a:rPr>
                <a:t>Речь монотонна</a:t>
              </a:r>
              <a:endParaRPr sz="1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49" name="Google Shape;62;p14">
            <a:extLst>
              <a:ext uri="{FF2B5EF4-FFF2-40B4-BE49-F238E27FC236}">
                <a16:creationId xmlns:a16="http://schemas.microsoft.com/office/drawing/2014/main" id="{5C7A0DEE-712E-7B0D-89DB-C97373E451C3}"/>
              </a:ext>
            </a:extLst>
          </p:cNvPr>
          <p:cNvSpPr txBox="1"/>
          <p:nvPr/>
        </p:nvSpPr>
        <p:spPr>
          <a:xfrm>
            <a:off x="201056" y="1565004"/>
            <a:ext cx="6753300" cy="3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ru-RU" sz="3000" b="1" dirty="0">
                <a:latin typeface="Roboto"/>
                <a:ea typeface="Roboto"/>
                <a:cs typeface="Roboto"/>
                <a:sym typeface="Roboto"/>
              </a:rPr>
              <a:t>Подходы</a:t>
            </a:r>
            <a:r>
              <a:rPr lang="en-US" sz="3000" b="1" dirty="0">
                <a:latin typeface="Roboto"/>
                <a:ea typeface="Roboto"/>
                <a:cs typeface="Roboto"/>
                <a:sym typeface="Roboto"/>
              </a:rPr>
              <a:t>:</a:t>
            </a:r>
            <a:endParaRPr sz="3000"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F21F5CE-14B8-E1DF-EE96-E1D73923D421}"/>
              </a:ext>
            </a:extLst>
          </p:cNvPr>
          <p:cNvSpPr txBox="1"/>
          <p:nvPr/>
        </p:nvSpPr>
        <p:spPr>
          <a:xfrm>
            <a:off x="8700098" y="4813029"/>
            <a:ext cx="4832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A84906BE-DD03-4072-AA27-83415E25D60D}" type="slidenum">
              <a:rPr lang="ru-RU" smtClean="0"/>
              <a:t>2</a:t>
            </a:fld>
            <a:endParaRPr lang="ru-RU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/>
        </p:nvSpPr>
        <p:spPr>
          <a:xfrm>
            <a:off x="551266" y="110158"/>
            <a:ext cx="6753300" cy="3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ru-RU" sz="3000" b="1" dirty="0">
                <a:latin typeface="Roboto"/>
                <a:ea typeface="Roboto"/>
                <a:cs typeface="Roboto"/>
                <a:sym typeface="Roboto"/>
              </a:rPr>
              <a:t>Функциональные требования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3000" b="1" dirty="0">
                <a:latin typeface="Roboto"/>
                <a:ea typeface="Roboto"/>
                <a:cs typeface="Roboto"/>
                <a:sym typeface="Roboto"/>
              </a:rPr>
              <a:t>Telegram bot service</a:t>
            </a:r>
            <a:endParaRPr lang="ru-RU" sz="3000" b="1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ru-RU" sz="3000" b="1" dirty="0">
                <a:latin typeface="Roboto"/>
                <a:ea typeface="Roboto"/>
                <a:cs typeface="Roboto"/>
                <a:sym typeface="Roboto"/>
              </a:rPr>
              <a:t> </a:t>
            </a:r>
            <a:endParaRPr sz="3000" b="1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45433" y="171084"/>
            <a:ext cx="1779621" cy="53433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4" name="Google Shape;64;p14"/>
          <p:cNvCxnSpPr>
            <a:cxnSpLocks/>
          </p:cNvCxnSpPr>
          <p:nvPr/>
        </p:nvCxnSpPr>
        <p:spPr>
          <a:xfrm>
            <a:off x="-24090" y="1213663"/>
            <a:ext cx="6909900" cy="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" name="Google Shape;65;p14"/>
          <p:cNvSpPr/>
          <p:nvPr/>
        </p:nvSpPr>
        <p:spPr>
          <a:xfrm>
            <a:off x="6885810" y="1061683"/>
            <a:ext cx="273900" cy="273900"/>
          </a:xfrm>
          <a:prstGeom prst="ellipse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F21F5CE-14B8-E1DF-EE96-E1D73923D421}"/>
              </a:ext>
            </a:extLst>
          </p:cNvPr>
          <p:cNvSpPr txBox="1"/>
          <p:nvPr/>
        </p:nvSpPr>
        <p:spPr>
          <a:xfrm>
            <a:off x="8700098" y="4813029"/>
            <a:ext cx="4832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A84906BE-DD03-4072-AA27-83415E25D60D}" type="slidenum">
              <a:rPr lang="ru-RU" smtClean="0"/>
              <a:t>20</a:t>
            </a:fld>
            <a:endParaRPr lang="ru-R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8EA35F-BD97-F065-923A-80024B768B74}"/>
              </a:ext>
            </a:extLst>
          </p:cNvPr>
          <p:cNvSpPr txBox="1"/>
          <p:nvPr/>
        </p:nvSpPr>
        <p:spPr>
          <a:xfrm>
            <a:off x="312420" y="1287939"/>
            <a:ext cx="8519160" cy="38429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07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arenR"/>
            </a:pPr>
            <a:r>
              <a:rPr lang="ru-RU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После начала диалога пользователем (команда пользователя ‘/</a:t>
            </a:r>
            <a:r>
              <a:rPr lang="en-US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start</a:t>
            </a:r>
            <a:r>
              <a:rPr lang="ru-RU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’) бот отправляет приветственное сообщение с предложением ввести текст на английском языке.</a:t>
            </a:r>
          </a:p>
          <a:p>
            <a:pPr marL="342900" lvl="0" indent="-342900" algn="just">
              <a:lnSpc>
                <a:spcPct val="107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arenR"/>
            </a:pPr>
            <a:r>
              <a:rPr lang="ru-RU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После ввода пользователем текстового сообщения бот отправляет </a:t>
            </a:r>
            <a:r>
              <a:rPr lang="en-US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http </a:t>
            </a:r>
            <a:r>
              <a:rPr lang="ru-RU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запрос к </a:t>
            </a:r>
            <a:r>
              <a:rPr lang="en-US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Dispatcher service </a:t>
            </a:r>
            <a:r>
              <a:rPr lang="ru-RU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с текстом, введенным пользователем, в качестве параметра. (вид запроса:</a:t>
            </a:r>
            <a:r>
              <a:rPr lang="en-US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u="sng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http</a:t>
            </a:r>
            <a:r>
              <a:rPr lang="ru-RU" sz="1400" u="sng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://{адрес</a:t>
            </a:r>
            <a:r>
              <a:rPr lang="ru-RU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Dispatcher service </a:t>
            </a:r>
            <a:r>
              <a:rPr lang="ru-RU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в локальной сети}:7000/?{</a:t>
            </a:r>
            <a:r>
              <a:rPr lang="ru-RU" sz="14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текст+сообщения+пользователя</a:t>
            </a:r>
            <a:r>
              <a:rPr lang="ru-RU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})</a:t>
            </a:r>
          </a:p>
          <a:p>
            <a:pPr marL="342900" lvl="0" indent="-342900" algn="just">
              <a:lnSpc>
                <a:spcPct val="107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arenR"/>
            </a:pPr>
            <a:r>
              <a:rPr lang="ru-RU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Передаваемый в ответ аудиофайл в формате </a:t>
            </a:r>
            <a:r>
              <a:rPr lang="en-US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wav </a:t>
            </a:r>
            <a:r>
              <a:rPr lang="ru-RU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отправляется пользователю как аудиосообщение.</a:t>
            </a:r>
          </a:p>
          <a:p>
            <a:pPr marL="342900" lvl="0" indent="-342900" algn="just">
              <a:lnSpc>
                <a:spcPct val="107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arenR"/>
            </a:pPr>
            <a:r>
              <a:rPr lang="ru-RU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При возникновении ошибки синтеза речи на любом этапе или некорректном тексте исходного сообщения, пользователь информируется ответным сообщением об возникновении ошибки.</a:t>
            </a:r>
          </a:p>
          <a:p>
            <a:pPr marL="342900" lvl="0" indent="-342900" algn="just">
              <a:lnSpc>
                <a:spcPct val="107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arenR"/>
            </a:pPr>
            <a:r>
              <a:rPr lang="ru-RU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При вводе команды ‘/</a:t>
            </a:r>
            <a:r>
              <a:rPr lang="ru-RU" sz="14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analytics</a:t>
            </a:r>
            <a:r>
              <a:rPr lang="ru-RU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’ или ‘/</a:t>
            </a:r>
            <a:r>
              <a:rPr lang="ru-RU" sz="14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latency_test</a:t>
            </a:r>
            <a:r>
              <a:rPr lang="ru-RU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{Количество параллельных пользователей} {время теста в секундах} ’ пользователем, чей </a:t>
            </a:r>
            <a:r>
              <a:rPr lang="en-US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id </a:t>
            </a:r>
            <a:r>
              <a:rPr lang="ru-RU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не включен в список </a:t>
            </a:r>
            <a:r>
              <a:rPr lang="en-US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id </a:t>
            </a:r>
            <a:r>
              <a:rPr lang="ru-RU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разработчиков, пользователю отправляется сообщение об ошибке.</a:t>
            </a:r>
          </a:p>
          <a:p>
            <a:pPr marL="342900" lvl="0" indent="-342900" algn="just">
              <a:lnSpc>
                <a:spcPct val="107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arenR"/>
            </a:pPr>
            <a:r>
              <a:rPr lang="ru-RU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При вводе команды ‘/</a:t>
            </a:r>
            <a:r>
              <a:rPr lang="ru-RU" sz="14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analytics</a:t>
            </a:r>
            <a:r>
              <a:rPr lang="ru-RU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’ пользователем, чей </a:t>
            </a:r>
            <a:r>
              <a:rPr lang="en-US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id </a:t>
            </a:r>
            <a:r>
              <a:rPr lang="ru-RU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включен в список разработчиков, отправляется </a:t>
            </a:r>
            <a:r>
              <a:rPr lang="en-US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http </a:t>
            </a:r>
            <a:r>
              <a:rPr lang="ru-RU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запрос к </a:t>
            </a:r>
            <a:r>
              <a:rPr lang="en-US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Dispatcher service</a:t>
            </a:r>
            <a:r>
              <a:rPr lang="ru-RU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вида:</a:t>
            </a:r>
            <a:r>
              <a:rPr lang="en-US" sz="1400" u="sng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http://{</a:t>
            </a:r>
            <a:r>
              <a:rPr lang="ru-RU" sz="1400" u="sng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адрес</a:t>
            </a:r>
            <a:r>
              <a:rPr lang="en-US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Dispatcher service </a:t>
            </a:r>
            <a:r>
              <a:rPr lang="ru-RU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в локальной сети</a:t>
            </a:r>
            <a:r>
              <a:rPr lang="en-US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}:7000/analytics.</a:t>
            </a:r>
            <a:endParaRPr lang="ru-RU" sz="14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92882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/>
        </p:nvSpPr>
        <p:spPr>
          <a:xfrm>
            <a:off x="551266" y="110158"/>
            <a:ext cx="6753300" cy="3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ru-RU" sz="3000" b="1" dirty="0">
                <a:latin typeface="Roboto"/>
                <a:ea typeface="Roboto"/>
                <a:cs typeface="Roboto"/>
                <a:sym typeface="Roboto"/>
              </a:rPr>
              <a:t>Функциональные требования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3000" b="1" dirty="0">
                <a:latin typeface="Roboto"/>
                <a:ea typeface="Roboto"/>
                <a:cs typeface="Roboto"/>
                <a:sym typeface="Roboto"/>
              </a:rPr>
              <a:t>Telegram bot service</a:t>
            </a:r>
            <a:endParaRPr lang="ru-RU" sz="3000" b="1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ru-RU" sz="3000" b="1" dirty="0">
                <a:latin typeface="Roboto"/>
                <a:ea typeface="Roboto"/>
                <a:cs typeface="Roboto"/>
                <a:sym typeface="Roboto"/>
              </a:rPr>
              <a:t> </a:t>
            </a:r>
            <a:endParaRPr sz="3000" b="1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45433" y="171084"/>
            <a:ext cx="1779621" cy="53433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4" name="Google Shape;64;p14"/>
          <p:cNvCxnSpPr>
            <a:cxnSpLocks/>
          </p:cNvCxnSpPr>
          <p:nvPr/>
        </p:nvCxnSpPr>
        <p:spPr>
          <a:xfrm>
            <a:off x="-24090" y="1213663"/>
            <a:ext cx="6909900" cy="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" name="Google Shape;65;p14"/>
          <p:cNvSpPr/>
          <p:nvPr/>
        </p:nvSpPr>
        <p:spPr>
          <a:xfrm>
            <a:off x="6885810" y="1061683"/>
            <a:ext cx="273900" cy="273900"/>
          </a:xfrm>
          <a:prstGeom prst="ellipse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F21F5CE-14B8-E1DF-EE96-E1D73923D421}"/>
              </a:ext>
            </a:extLst>
          </p:cNvPr>
          <p:cNvSpPr txBox="1"/>
          <p:nvPr/>
        </p:nvSpPr>
        <p:spPr>
          <a:xfrm>
            <a:off x="8700098" y="4813029"/>
            <a:ext cx="4832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A84906BE-DD03-4072-AA27-83415E25D60D}" type="slidenum">
              <a:rPr lang="ru-RU" smtClean="0"/>
              <a:t>21</a:t>
            </a:fld>
            <a:endParaRPr lang="ru-R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8EA35F-BD97-F065-923A-80024B768B74}"/>
              </a:ext>
            </a:extLst>
          </p:cNvPr>
          <p:cNvSpPr txBox="1"/>
          <p:nvPr/>
        </p:nvSpPr>
        <p:spPr>
          <a:xfrm>
            <a:off x="312420" y="1287939"/>
            <a:ext cx="8519160" cy="34585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07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arenR" startAt="7"/>
            </a:pPr>
            <a:r>
              <a:rPr lang="ru-RU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Передаваемый в качестве ответа словарь в формате </a:t>
            </a:r>
            <a:r>
              <a:rPr lang="en-US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json</a:t>
            </a:r>
            <a:r>
              <a:rPr lang="ru-RU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со статистикой синтеза речи, представляется в виде текста и изображений и отправляется пользователю в виде текстовых сообщений и картинок соответственно.</a:t>
            </a:r>
          </a:p>
          <a:p>
            <a:pPr marL="342900" lvl="0" indent="-342900" algn="just">
              <a:lnSpc>
                <a:spcPct val="107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arenR" startAt="7"/>
            </a:pPr>
            <a:r>
              <a:rPr lang="ru-RU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После ввода команды ‘/</a:t>
            </a:r>
            <a:r>
              <a:rPr lang="ru-RU" sz="14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latency_test</a:t>
            </a:r>
            <a:r>
              <a:rPr lang="ru-RU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{Количество параллельных пользователей} {время теста в секундах} ’ Бот выполняет в течение заданного времени нагрузочное тестирование с заданным количеством пользователей.</a:t>
            </a:r>
          </a:p>
          <a:p>
            <a:pPr marL="342900" lvl="0" indent="-342900" algn="just">
              <a:lnSpc>
                <a:spcPct val="107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arenR" startAt="7"/>
            </a:pPr>
            <a:r>
              <a:rPr lang="ru-RU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Нагрузочное тестирование выполняется параллельными ‘пользователями’ (параллельно работающими функциями), каждый из которых делает один запрос в секунду. Каждый запрос имеет небольшую стандартную длину и некоторый шум для избежания получения результата из кэшированных данных.</a:t>
            </a:r>
          </a:p>
          <a:p>
            <a:pPr marL="342900" lvl="0" indent="-342900" algn="just">
              <a:lnSpc>
                <a:spcPct val="107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arenR" startAt="7"/>
            </a:pPr>
            <a:r>
              <a:rPr lang="ru-RU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Измеренные во время нагрузочного тестирования характеристики отправляются пользователю, который ввел соответствующую команду, в сообщения с текстом и изображения с графиком.</a:t>
            </a:r>
          </a:p>
          <a:p>
            <a:pPr marL="342900" lvl="0" indent="-342900" algn="just">
              <a:lnSpc>
                <a:spcPct val="107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arenR" startAt="7"/>
            </a:pPr>
            <a:r>
              <a:rPr lang="ru-RU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Отчет о нагрузочном тестировании включает в себя характеристики длительности выполнения запроса.</a:t>
            </a:r>
          </a:p>
        </p:txBody>
      </p:sp>
    </p:spTree>
    <p:extLst>
      <p:ext uri="{BB962C8B-B14F-4D97-AF65-F5344CB8AC3E}">
        <p14:creationId xmlns:p14="http://schemas.microsoft.com/office/powerpoint/2010/main" val="3130767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/>
        </p:nvSpPr>
        <p:spPr>
          <a:xfrm>
            <a:off x="551266" y="110158"/>
            <a:ext cx="6753300" cy="3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ru-RU" sz="3000" b="1" dirty="0">
                <a:latin typeface="Roboto"/>
                <a:ea typeface="Roboto"/>
                <a:cs typeface="Roboto"/>
                <a:sym typeface="Roboto"/>
              </a:rPr>
              <a:t>Функциональные требования</a:t>
            </a:r>
            <a:endParaRPr sz="3000" b="1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45433" y="171084"/>
            <a:ext cx="1779621" cy="53433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4" name="Google Shape;64;p14"/>
          <p:cNvCxnSpPr>
            <a:cxnSpLocks/>
          </p:cNvCxnSpPr>
          <p:nvPr/>
        </p:nvCxnSpPr>
        <p:spPr>
          <a:xfrm>
            <a:off x="0" y="783697"/>
            <a:ext cx="6909900" cy="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" name="Google Shape;65;p14"/>
          <p:cNvSpPr/>
          <p:nvPr/>
        </p:nvSpPr>
        <p:spPr>
          <a:xfrm>
            <a:off x="6909900" y="646747"/>
            <a:ext cx="273900" cy="273900"/>
          </a:xfrm>
          <a:prstGeom prst="ellipse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F21F5CE-14B8-E1DF-EE96-E1D73923D421}"/>
              </a:ext>
            </a:extLst>
          </p:cNvPr>
          <p:cNvSpPr txBox="1"/>
          <p:nvPr/>
        </p:nvSpPr>
        <p:spPr>
          <a:xfrm>
            <a:off x="8700098" y="4813029"/>
            <a:ext cx="4832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A84906BE-DD03-4072-AA27-83415E25D60D}" type="slidenum">
              <a:rPr lang="ru-RU" smtClean="0"/>
              <a:t>22</a:t>
            </a:fld>
            <a:endParaRPr lang="ru-R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8EA35F-BD97-F065-923A-80024B768B74}"/>
              </a:ext>
            </a:extLst>
          </p:cNvPr>
          <p:cNvSpPr txBox="1"/>
          <p:nvPr/>
        </p:nvSpPr>
        <p:spPr>
          <a:xfrm>
            <a:off x="312420" y="1287939"/>
            <a:ext cx="8519160" cy="263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0215" algn="just">
              <a:lnSpc>
                <a:spcPct val="107000"/>
              </a:lnSpc>
              <a:spcBef>
                <a:spcPts val="600"/>
              </a:spcBef>
              <a:spcAft>
                <a:spcPts val="600"/>
              </a:spcAft>
            </a:pPr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Каждый микросервис запускается в отдельном Docker контейнере Инструкции для программы docker.</a:t>
            </a:r>
          </a:p>
          <a:p>
            <a:r>
              <a:rPr lang="ru-RU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Также для запуска всех микросервисов при помощи команды ‘docker-compose </a:t>
            </a:r>
            <a:r>
              <a:rPr lang="ru-RU" sz="18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up</a:t>
            </a:r>
            <a:r>
              <a:rPr lang="ru-RU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–</a:t>
            </a:r>
            <a:r>
              <a:rPr lang="ru-RU" sz="18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build</a:t>
            </a:r>
            <a:r>
              <a:rPr lang="ru-RU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’ из корня MVP прописаны инструкции программе docker-compose [19] в файле docker-</a:t>
            </a:r>
            <a:r>
              <a:rPr lang="ru-RU" sz="18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compose.yml</a:t>
            </a:r>
            <a:r>
              <a:rPr lang="ru-RU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. При запуске данной команды каждый микросервис запускается в отдельном контейнере, при этом контейнеры объединяются в локальную сеть, что обеспечивает взаимодействие сервисов.</a:t>
            </a:r>
          </a:p>
          <a:p>
            <a:endParaRPr lang="ru-RU" sz="1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ru-RU" sz="14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65150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/>
        </p:nvSpPr>
        <p:spPr>
          <a:xfrm>
            <a:off x="551266" y="110158"/>
            <a:ext cx="6753300" cy="3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3000" b="1" dirty="0">
                <a:latin typeface="Roboto"/>
                <a:ea typeface="Roboto"/>
                <a:cs typeface="Roboto"/>
                <a:sym typeface="Roboto"/>
              </a:rPr>
              <a:t>C</a:t>
            </a:r>
            <a:r>
              <a:rPr lang="ru-RU" sz="3000" b="1" dirty="0" err="1">
                <a:latin typeface="Roboto"/>
                <a:ea typeface="Roboto"/>
                <a:cs typeface="Roboto"/>
                <a:sym typeface="Roboto"/>
              </a:rPr>
              <a:t>редств</a:t>
            </a:r>
            <a:r>
              <a:rPr lang="en-US" sz="3000" b="1" dirty="0">
                <a:latin typeface="Roboto"/>
                <a:ea typeface="Roboto"/>
                <a:cs typeface="Roboto"/>
                <a:sym typeface="Roboto"/>
              </a:rPr>
              <a:t>a</a:t>
            </a:r>
            <a:r>
              <a:rPr lang="ru-RU" sz="3000" b="1" dirty="0">
                <a:latin typeface="Roboto"/>
                <a:ea typeface="Roboto"/>
                <a:cs typeface="Roboto"/>
                <a:sym typeface="Roboto"/>
              </a:rPr>
              <a:t> реализации  </a:t>
            </a:r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45433" y="171084"/>
            <a:ext cx="1779621" cy="53433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4" name="Google Shape;64;p14"/>
          <p:cNvCxnSpPr>
            <a:cxnSpLocks/>
          </p:cNvCxnSpPr>
          <p:nvPr/>
        </p:nvCxnSpPr>
        <p:spPr>
          <a:xfrm>
            <a:off x="0" y="855523"/>
            <a:ext cx="6909900" cy="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" name="Google Shape;65;p14"/>
          <p:cNvSpPr/>
          <p:nvPr/>
        </p:nvSpPr>
        <p:spPr>
          <a:xfrm>
            <a:off x="6909900" y="730567"/>
            <a:ext cx="273900" cy="273900"/>
          </a:xfrm>
          <a:prstGeom prst="ellipse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F21F5CE-14B8-E1DF-EE96-E1D73923D421}"/>
              </a:ext>
            </a:extLst>
          </p:cNvPr>
          <p:cNvSpPr txBox="1"/>
          <p:nvPr/>
        </p:nvSpPr>
        <p:spPr>
          <a:xfrm>
            <a:off x="8700098" y="4813029"/>
            <a:ext cx="4832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A84906BE-DD03-4072-AA27-83415E25D60D}" type="slidenum">
              <a:rPr lang="ru-RU" smtClean="0"/>
              <a:t>23</a:t>
            </a:fld>
            <a:endParaRPr lang="ru-RU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BFE6E418-1D80-51C9-8EDF-1874489F99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48" y="1678705"/>
            <a:ext cx="944805" cy="784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7C54A0C-38FD-D07E-240D-A3E17C07EA07}"/>
              </a:ext>
            </a:extLst>
          </p:cNvPr>
          <p:cNvSpPr txBox="1"/>
          <p:nvPr/>
        </p:nvSpPr>
        <p:spPr>
          <a:xfrm>
            <a:off x="202249" y="1078000"/>
            <a:ext cx="36839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Язык</a:t>
            </a:r>
            <a:r>
              <a:rPr lang="en-US" dirty="0"/>
              <a:t> </a:t>
            </a:r>
            <a:r>
              <a:rPr lang="ru-RU" dirty="0"/>
              <a:t>программирования</a:t>
            </a:r>
            <a:r>
              <a:rPr lang="en-US" dirty="0"/>
              <a:t>: </a:t>
            </a:r>
            <a:r>
              <a:rPr lang="en-US" b="1" dirty="0"/>
              <a:t>Python 3.6</a:t>
            </a:r>
            <a:endParaRPr lang="ru-RU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B2602D5-26ED-04CB-897C-66A047614614}"/>
              </a:ext>
            </a:extLst>
          </p:cNvPr>
          <p:cNvSpPr txBox="1"/>
          <p:nvPr/>
        </p:nvSpPr>
        <p:spPr>
          <a:xfrm>
            <a:off x="1299530" y="1880618"/>
            <a:ext cx="36839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Фреймворк </a:t>
            </a:r>
            <a:r>
              <a:rPr lang="en-US" dirty="0"/>
              <a:t>http </a:t>
            </a:r>
            <a:r>
              <a:rPr lang="ru-RU" dirty="0"/>
              <a:t>сервиса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AD7B59A-DC15-1E6F-7CF7-DBCCD8B2FBF9}"/>
              </a:ext>
            </a:extLst>
          </p:cNvPr>
          <p:cNvSpPr txBox="1"/>
          <p:nvPr/>
        </p:nvSpPr>
        <p:spPr>
          <a:xfrm>
            <a:off x="1322388" y="3036288"/>
            <a:ext cx="31200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Framework </a:t>
            </a:r>
            <a:r>
              <a:rPr lang="ru-RU" dirty="0"/>
              <a:t>для </a:t>
            </a:r>
            <a:r>
              <a:rPr lang="en-US" dirty="0"/>
              <a:t>Telegram API</a:t>
            </a:r>
            <a:endParaRPr lang="ru-RU" dirty="0"/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E90BD2D4-A3DF-CA92-E893-9EEAC353C5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49" y="2742787"/>
            <a:ext cx="944805" cy="944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881C3BC8-3B76-E445-19EE-9269F6A4D9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74" y="3745443"/>
            <a:ext cx="1444514" cy="1287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D0C9AF7-67EF-7A69-1EDA-62CD831DC936}"/>
              </a:ext>
            </a:extLst>
          </p:cNvPr>
          <p:cNvSpPr txBox="1"/>
          <p:nvPr/>
        </p:nvSpPr>
        <p:spPr>
          <a:xfrm>
            <a:off x="1581471" y="4134669"/>
            <a:ext cx="31200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Запуск микросервисов в контейнерах</a:t>
            </a:r>
          </a:p>
        </p:txBody>
      </p:sp>
      <p:pic>
        <p:nvPicPr>
          <p:cNvPr id="4104" name="Picture 8">
            <a:extLst>
              <a:ext uri="{FF2B5EF4-FFF2-40B4-BE49-F238E27FC236}">
                <a16:creationId xmlns:a16="http://schemas.microsoft.com/office/drawing/2014/main" id="{F558AFC2-261B-847B-02EB-D230AE3C75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470240"/>
            <a:ext cx="2042159" cy="980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F272DFD-0C03-9E64-71C6-AC74EFB56EFE}"/>
              </a:ext>
            </a:extLst>
          </p:cNvPr>
          <p:cNvSpPr txBox="1"/>
          <p:nvPr/>
        </p:nvSpPr>
        <p:spPr>
          <a:xfrm>
            <a:off x="6614159" y="1762105"/>
            <a:ext cx="36839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Развертывание проекта</a:t>
            </a:r>
          </a:p>
        </p:txBody>
      </p:sp>
      <p:pic>
        <p:nvPicPr>
          <p:cNvPr id="4106" name="Picture 10" descr="Getting back to quality assurance, Locust is an easy-to-use, distributed lo...">
            <a:extLst>
              <a:ext uri="{FF2B5EF4-FFF2-40B4-BE49-F238E27FC236}">
                <a16:creationId xmlns:a16="http://schemas.microsoft.com/office/drawing/2014/main" id="{3A2E35B9-D989-2360-2668-4B29E8F568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1542" y="2548553"/>
            <a:ext cx="2042160" cy="748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9E367BB-D466-8DC5-C089-CF26F5C45E93}"/>
              </a:ext>
            </a:extLst>
          </p:cNvPr>
          <p:cNvSpPr txBox="1"/>
          <p:nvPr/>
        </p:nvSpPr>
        <p:spPr>
          <a:xfrm>
            <a:off x="6614158" y="2647101"/>
            <a:ext cx="36839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Framework </a:t>
            </a:r>
            <a:r>
              <a:rPr lang="ru-RU" dirty="0"/>
              <a:t>для нагрузочного тестирования</a:t>
            </a:r>
          </a:p>
        </p:txBody>
      </p:sp>
      <p:pic>
        <p:nvPicPr>
          <p:cNvPr id="4108" name="Picture 12" descr="Transfer Learning with Pytorch.">
            <a:extLst>
              <a:ext uri="{FF2B5EF4-FFF2-40B4-BE49-F238E27FC236}">
                <a16:creationId xmlns:a16="http://schemas.microsoft.com/office/drawing/2014/main" id="{ADA5E5F6-CBD9-871B-08FE-DB1E6BDF11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1542" y="3268869"/>
            <a:ext cx="1997711" cy="1476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F3CC466-BDE0-5425-6C3C-A8C602561215}"/>
              </a:ext>
            </a:extLst>
          </p:cNvPr>
          <p:cNvSpPr txBox="1"/>
          <p:nvPr/>
        </p:nvSpPr>
        <p:spPr>
          <a:xfrm>
            <a:off x="6614158" y="3745443"/>
            <a:ext cx="36839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Framework </a:t>
            </a:r>
            <a:r>
              <a:rPr lang="ru-RU" dirty="0"/>
              <a:t>для машинного </a:t>
            </a:r>
          </a:p>
          <a:p>
            <a:r>
              <a:rPr lang="ru-RU" dirty="0"/>
              <a:t>обучения</a:t>
            </a:r>
          </a:p>
        </p:txBody>
      </p:sp>
    </p:spTree>
    <p:extLst>
      <p:ext uri="{BB962C8B-B14F-4D97-AF65-F5344CB8AC3E}">
        <p14:creationId xmlns:p14="http://schemas.microsoft.com/office/powerpoint/2010/main" val="40485273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/>
        </p:nvSpPr>
        <p:spPr>
          <a:xfrm>
            <a:off x="551266" y="110158"/>
            <a:ext cx="6753300" cy="3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ru-RU" sz="3000" b="1" dirty="0">
                <a:latin typeface="Roboto"/>
                <a:ea typeface="Roboto"/>
                <a:cs typeface="Roboto"/>
                <a:sym typeface="Roboto"/>
              </a:rPr>
              <a:t>Реализация</a:t>
            </a:r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45433" y="171084"/>
            <a:ext cx="1779621" cy="53433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4" name="Google Shape;64;p14"/>
          <p:cNvCxnSpPr>
            <a:cxnSpLocks/>
          </p:cNvCxnSpPr>
          <p:nvPr/>
        </p:nvCxnSpPr>
        <p:spPr>
          <a:xfrm>
            <a:off x="0" y="855523"/>
            <a:ext cx="6909900" cy="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" name="Google Shape;65;p14"/>
          <p:cNvSpPr/>
          <p:nvPr/>
        </p:nvSpPr>
        <p:spPr>
          <a:xfrm>
            <a:off x="6909900" y="730567"/>
            <a:ext cx="273900" cy="273900"/>
          </a:xfrm>
          <a:prstGeom prst="ellipse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F21F5CE-14B8-E1DF-EE96-E1D73923D421}"/>
              </a:ext>
            </a:extLst>
          </p:cNvPr>
          <p:cNvSpPr txBox="1"/>
          <p:nvPr/>
        </p:nvSpPr>
        <p:spPr>
          <a:xfrm>
            <a:off x="8700098" y="4813029"/>
            <a:ext cx="4832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A84906BE-DD03-4072-AA27-83415E25D60D}" type="slidenum">
              <a:rPr lang="ru-RU" smtClean="0"/>
              <a:t>24</a:t>
            </a:fld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295DB49-BFD4-1CF5-CF1B-D4F8137ABF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381" y="1760223"/>
            <a:ext cx="3032465" cy="2884840"/>
          </a:xfrm>
          <a:prstGeom prst="rect">
            <a:avLst/>
          </a:prstGeom>
        </p:spPr>
      </p:pic>
      <p:sp>
        <p:nvSpPr>
          <p:cNvPr id="6" name="Правая фигурная скобка 5">
            <a:extLst>
              <a:ext uri="{FF2B5EF4-FFF2-40B4-BE49-F238E27FC236}">
                <a16:creationId xmlns:a16="http://schemas.microsoft.com/office/drawing/2014/main" id="{89CFD32C-7212-9328-FECA-A808FBD7D756}"/>
              </a:ext>
            </a:extLst>
          </p:cNvPr>
          <p:cNvSpPr/>
          <p:nvPr/>
        </p:nvSpPr>
        <p:spPr>
          <a:xfrm>
            <a:off x="1539535" y="1760223"/>
            <a:ext cx="228305" cy="86867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DCB4BC-9A24-BFDE-DDBC-33252CCE7E9E}"/>
              </a:ext>
            </a:extLst>
          </p:cNvPr>
          <p:cNvSpPr txBox="1"/>
          <p:nvPr/>
        </p:nvSpPr>
        <p:spPr>
          <a:xfrm>
            <a:off x="1767840" y="1932951"/>
            <a:ext cx="1790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Open-source code Fastpitch</a:t>
            </a:r>
            <a:endParaRPr lang="ru-RU" dirty="0"/>
          </a:p>
        </p:txBody>
      </p:sp>
      <p:sp>
        <p:nvSpPr>
          <p:cNvPr id="25" name="Google Shape;62;p14">
            <a:extLst>
              <a:ext uri="{FF2B5EF4-FFF2-40B4-BE49-F238E27FC236}">
                <a16:creationId xmlns:a16="http://schemas.microsoft.com/office/drawing/2014/main" id="{338FC1AB-D6A5-198C-5397-E8C2D4355B8E}"/>
              </a:ext>
            </a:extLst>
          </p:cNvPr>
          <p:cNvSpPr txBox="1"/>
          <p:nvPr/>
        </p:nvSpPr>
        <p:spPr>
          <a:xfrm>
            <a:off x="430500" y="1118240"/>
            <a:ext cx="3128040" cy="3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3000" b="1" dirty="0">
                <a:latin typeface="Roboto"/>
                <a:ea typeface="Roboto"/>
                <a:cs typeface="Roboto"/>
                <a:sym typeface="Roboto"/>
              </a:rPr>
              <a:t>Acoustic service</a:t>
            </a:r>
            <a:endParaRPr lang="ru-RU" sz="3000"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587A205-922A-0351-2E36-95BFCD3D040A}"/>
              </a:ext>
            </a:extLst>
          </p:cNvPr>
          <p:cNvSpPr txBox="1"/>
          <p:nvPr/>
        </p:nvSpPr>
        <p:spPr>
          <a:xfrm>
            <a:off x="1599246" y="4051325"/>
            <a:ext cx="1790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Загрузка модели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84C3939-E11D-7F7C-65F8-4F41434A18C6}"/>
              </a:ext>
            </a:extLst>
          </p:cNvPr>
          <p:cNvSpPr txBox="1"/>
          <p:nvPr/>
        </p:nvSpPr>
        <p:spPr>
          <a:xfrm>
            <a:off x="1451132" y="3779331"/>
            <a:ext cx="33189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Представление обученной модели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81C27FF-5D6B-C6DE-68D4-A61B28FF3B60}"/>
              </a:ext>
            </a:extLst>
          </p:cNvPr>
          <p:cNvSpPr txBox="1"/>
          <p:nvPr/>
        </p:nvSpPr>
        <p:spPr>
          <a:xfrm>
            <a:off x="1599246" y="4337286"/>
            <a:ext cx="26222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Использованные библиотеки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74BA721-9E34-CC76-D283-15B49A9384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0443" y="4741252"/>
            <a:ext cx="2103198" cy="229143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F93AE722-5FE0-2292-59D8-A8105EC957BC}"/>
              </a:ext>
            </a:extLst>
          </p:cNvPr>
          <p:cNvSpPr txBox="1"/>
          <p:nvPr/>
        </p:nvSpPr>
        <p:spPr>
          <a:xfrm>
            <a:off x="2360280" y="4690318"/>
            <a:ext cx="26222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Обученная модель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E92668B-F2D3-2652-B368-42500BD6B5AB}"/>
              </a:ext>
            </a:extLst>
          </p:cNvPr>
          <p:cNvSpPr txBox="1"/>
          <p:nvPr/>
        </p:nvSpPr>
        <p:spPr>
          <a:xfrm>
            <a:off x="1431126" y="3473175"/>
            <a:ext cx="33189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Пример взаимодействия с сервисом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F0E7347-1A97-4B34-5142-C22D81230C77}"/>
              </a:ext>
            </a:extLst>
          </p:cNvPr>
          <p:cNvSpPr txBox="1"/>
          <p:nvPr/>
        </p:nvSpPr>
        <p:spPr>
          <a:xfrm>
            <a:off x="1431127" y="2923964"/>
            <a:ext cx="33189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Инструкции запуска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7665520-3907-1362-27AF-231B33FFEE3B}"/>
              </a:ext>
            </a:extLst>
          </p:cNvPr>
          <p:cNvSpPr txBox="1"/>
          <p:nvPr/>
        </p:nvSpPr>
        <p:spPr>
          <a:xfrm>
            <a:off x="1407669" y="2648809"/>
            <a:ext cx="36707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Инструкции для </a:t>
            </a:r>
            <a:r>
              <a:rPr lang="en-US" dirty="0"/>
              <a:t>Docker </a:t>
            </a:r>
            <a:endParaRPr lang="ru-RU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9A30151-1CFC-CE98-F06E-87CB04674BBE}"/>
              </a:ext>
            </a:extLst>
          </p:cNvPr>
          <p:cNvSpPr txBox="1"/>
          <p:nvPr/>
        </p:nvSpPr>
        <p:spPr>
          <a:xfrm>
            <a:off x="1431127" y="3226211"/>
            <a:ext cx="33189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Реализация </a:t>
            </a:r>
            <a:r>
              <a:rPr lang="en-US" dirty="0"/>
              <a:t>http </a:t>
            </a:r>
            <a:r>
              <a:rPr lang="ru-RU" dirty="0"/>
              <a:t>сервиса</a:t>
            </a:r>
          </a:p>
        </p:txBody>
      </p:sp>
      <p:sp>
        <p:nvSpPr>
          <p:cNvPr id="36" name="Google Shape;62;p14">
            <a:extLst>
              <a:ext uri="{FF2B5EF4-FFF2-40B4-BE49-F238E27FC236}">
                <a16:creationId xmlns:a16="http://schemas.microsoft.com/office/drawing/2014/main" id="{E85B73A8-4B3B-2C0B-A341-D30C4ABEB6D9}"/>
              </a:ext>
            </a:extLst>
          </p:cNvPr>
          <p:cNvSpPr txBox="1"/>
          <p:nvPr/>
        </p:nvSpPr>
        <p:spPr>
          <a:xfrm>
            <a:off x="4902346" y="1122038"/>
            <a:ext cx="4280972" cy="3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3000" b="1" dirty="0">
                <a:latin typeface="Roboto"/>
                <a:ea typeface="Roboto"/>
                <a:cs typeface="Roboto"/>
                <a:sym typeface="Roboto"/>
              </a:rPr>
              <a:t>Telegram bot service</a:t>
            </a:r>
            <a:endParaRPr lang="ru-RU" sz="3000" b="1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8755334A-CB21-CDE5-1050-479B7CDC8E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65297" y="1674079"/>
            <a:ext cx="2657960" cy="2347383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70CF9E81-0740-75A0-9EFF-2123A1AAFF62}"/>
              </a:ext>
            </a:extLst>
          </p:cNvPr>
          <p:cNvSpPr txBox="1"/>
          <p:nvPr/>
        </p:nvSpPr>
        <p:spPr>
          <a:xfrm>
            <a:off x="6143870" y="2038053"/>
            <a:ext cx="33189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Инструкции запуска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4153020-4794-F15A-084D-03AEA0A909F9}"/>
              </a:ext>
            </a:extLst>
          </p:cNvPr>
          <p:cNvSpPr txBox="1"/>
          <p:nvPr/>
        </p:nvSpPr>
        <p:spPr>
          <a:xfrm>
            <a:off x="6143870" y="1745611"/>
            <a:ext cx="36707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Инструкции для </a:t>
            </a:r>
            <a:r>
              <a:rPr lang="en-US" dirty="0"/>
              <a:t>Docker </a:t>
            </a:r>
            <a:endParaRPr lang="ru-RU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48B0FA4-1964-F748-33E3-D5B65302C3ED}"/>
              </a:ext>
            </a:extLst>
          </p:cNvPr>
          <p:cNvSpPr txBox="1"/>
          <p:nvPr/>
        </p:nvSpPr>
        <p:spPr>
          <a:xfrm>
            <a:off x="6141661" y="2664578"/>
            <a:ext cx="33189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Реализация бота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FC31700-27EC-4022-E901-E6F99E120984}"/>
              </a:ext>
            </a:extLst>
          </p:cNvPr>
          <p:cNvSpPr txBox="1"/>
          <p:nvPr/>
        </p:nvSpPr>
        <p:spPr>
          <a:xfrm>
            <a:off x="6138050" y="2367404"/>
            <a:ext cx="33189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Обработка команд разработчиков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8DB69FF-D70B-ED8B-CD88-23655C39F669}"/>
              </a:ext>
            </a:extLst>
          </p:cNvPr>
          <p:cNvSpPr txBox="1"/>
          <p:nvPr/>
        </p:nvSpPr>
        <p:spPr>
          <a:xfrm>
            <a:off x="6143870" y="3001583"/>
            <a:ext cx="26222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Использованные библиотеки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037DFF7-BB14-7CC0-6971-77498D00ABBC}"/>
              </a:ext>
            </a:extLst>
          </p:cNvPr>
          <p:cNvSpPr txBox="1"/>
          <p:nvPr/>
        </p:nvSpPr>
        <p:spPr>
          <a:xfrm>
            <a:off x="6138050" y="3338512"/>
            <a:ext cx="26222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Состояния пользователя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5E0F95A-BF75-79F9-F50A-69EC38871B10}"/>
              </a:ext>
            </a:extLst>
          </p:cNvPr>
          <p:cNvSpPr txBox="1"/>
          <p:nvPr/>
        </p:nvSpPr>
        <p:spPr>
          <a:xfrm>
            <a:off x="6138050" y="3701756"/>
            <a:ext cx="26222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Тексты сообщений</a:t>
            </a: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8B37FAAF-A869-CA03-2465-F814D943AE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80880" y="4140705"/>
            <a:ext cx="2371429" cy="304762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AD31E252-AF5D-CFB2-3292-6E2585E0622C}"/>
              </a:ext>
            </a:extLst>
          </p:cNvPr>
          <p:cNvSpPr txBox="1"/>
          <p:nvPr/>
        </p:nvSpPr>
        <p:spPr>
          <a:xfrm>
            <a:off x="7052309" y="4069155"/>
            <a:ext cx="23200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Токен бота и </a:t>
            </a:r>
            <a:r>
              <a:rPr lang="en-US" dirty="0"/>
              <a:t>id </a:t>
            </a:r>
            <a:r>
              <a:rPr lang="ru-RU" dirty="0"/>
              <a:t>разработчиков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CE426F3-8314-0514-EF4A-3C546012142F}"/>
              </a:ext>
            </a:extLst>
          </p:cNvPr>
          <p:cNvSpPr txBox="1"/>
          <p:nvPr/>
        </p:nvSpPr>
        <p:spPr>
          <a:xfrm>
            <a:off x="6909900" y="4613949"/>
            <a:ext cx="23200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Инструкции </a:t>
            </a:r>
            <a:r>
              <a:rPr lang="en-US" dirty="0"/>
              <a:t>Docker-Compose</a:t>
            </a:r>
            <a:endParaRPr lang="ru-RU" dirty="0"/>
          </a:p>
        </p:txBody>
      </p:sp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E9E0BF2C-43BE-6105-0F88-C3494DDADBD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34690" y="4657467"/>
            <a:ext cx="2428571" cy="3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0289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/>
        </p:nvSpPr>
        <p:spPr>
          <a:xfrm>
            <a:off x="569957" y="156315"/>
            <a:ext cx="6753300" cy="3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ru-RU" sz="3000" b="1" dirty="0">
                <a:latin typeface="Roboto"/>
                <a:ea typeface="Roboto"/>
                <a:cs typeface="Roboto"/>
                <a:sym typeface="Roboto"/>
              </a:rPr>
              <a:t>Метрики сервиса</a:t>
            </a:r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45433" y="171084"/>
            <a:ext cx="1779621" cy="53433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4" name="Google Shape;64;p14"/>
          <p:cNvCxnSpPr>
            <a:cxnSpLocks/>
          </p:cNvCxnSpPr>
          <p:nvPr/>
        </p:nvCxnSpPr>
        <p:spPr>
          <a:xfrm>
            <a:off x="0" y="855523"/>
            <a:ext cx="6909900" cy="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" name="Google Shape;65;p14"/>
          <p:cNvSpPr/>
          <p:nvPr/>
        </p:nvSpPr>
        <p:spPr>
          <a:xfrm>
            <a:off x="6909900" y="730567"/>
            <a:ext cx="273900" cy="273900"/>
          </a:xfrm>
          <a:prstGeom prst="ellipse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F21F5CE-14B8-E1DF-EE96-E1D73923D421}"/>
              </a:ext>
            </a:extLst>
          </p:cNvPr>
          <p:cNvSpPr txBox="1"/>
          <p:nvPr/>
        </p:nvSpPr>
        <p:spPr>
          <a:xfrm>
            <a:off x="8700098" y="4813029"/>
            <a:ext cx="4832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A84906BE-DD03-4072-AA27-83415E25D60D}" type="slidenum">
              <a:rPr lang="ru-RU" smtClean="0"/>
              <a:t>25</a:t>
            </a:fld>
            <a:endParaRPr lang="ru-RU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209AEC-CC76-081C-45ED-02F1E315542B}"/>
              </a:ext>
            </a:extLst>
          </p:cNvPr>
          <p:cNvSpPr txBox="1"/>
          <p:nvPr/>
        </p:nvSpPr>
        <p:spPr>
          <a:xfrm>
            <a:off x="445576" y="3703914"/>
            <a:ext cx="29123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RTS = </a:t>
            </a:r>
            <a:r>
              <a:rPr lang="en-US" sz="2000" b="1" dirty="0"/>
              <a:t>4.5</a:t>
            </a:r>
            <a:endParaRPr lang="ru-RU" sz="2000" b="1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FA6C34C-FEA6-7941-B1ED-96EFB269F90D}"/>
              </a:ext>
            </a:extLst>
          </p:cNvPr>
          <p:cNvSpPr txBox="1"/>
          <p:nvPr/>
        </p:nvSpPr>
        <p:spPr>
          <a:xfrm>
            <a:off x="445576" y="2986060"/>
            <a:ext cx="847435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333333"/>
                </a:solidFill>
                <a:latin typeface="YS Text"/>
              </a:rPr>
              <a:t>MOS</a:t>
            </a:r>
            <a:r>
              <a:rPr lang="ru-RU" sz="2000" b="0" i="0" dirty="0">
                <a:solidFill>
                  <a:srgbClr val="333333"/>
                </a:solidFill>
                <a:effectLst/>
                <a:latin typeface="YS Text"/>
              </a:rPr>
              <a:t> = </a:t>
            </a:r>
            <a:r>
              <a:rPr lang="ru-RU" sz="2000" b="1" i="0" dirty="0">
                <a:solidFill>
                  <a:srgbClr val="333333"/>
                </a:solidFill>
                <a:effectLst/>
                <a:latin typeface="YS Text"/>
              </a:rPr>
              <a:t>3.</a:t>
            </a:r>
            <a:r>
              <a:rPr lang="en-US" sz="2000" b="1" i="0" dirty="0">
                <a:solidFill>
                  <a:srgbClr val="333333"/>
                </a:solidFill>
                <a:effectLst/>
                <a:latin typeface="YS Text"/>
              </a:rPr>
              <a:t>6</a:t>
            </a:r>
            <a:r>
              <a:rPr lang="ru-RU" sz="2000" b="1" i="0" dirty="0">
                <a:solidFill>
                  <a:srgbClr val="333333"/>
                </a:solidFill>
                <a:effectLst/>
                <a:latin typeface="YS Text"/>
              </a:rPr>
              <a:t>8</a:t>
            </a:r>
            <a:r>
              <a:rPr lang="en-US" sz="2000" dirty="0">
                <a:solidFill>
                  <a:srgbClr val="333333"/>
                </a:solidFill>
                <a:latin typeface="YS Text"/>
              </a:rPr>
              <a:t>, </a:t>
            </a:r>
            <a:r>
              <a:rPr lang="ru-RU" dirty="0">
                <a:solidFill>
                  <a:srgbClr val="333333"/>
                </a:solidFill>
                <a:latin typeface="YS Text"/>
              </a:rPr>
              <a:t>при </a:t>
            </a:r>
            <a:r>
              <a:rPr lang="en-US" dirty="0">
                <a:solidFill>
                  <a:srgbClr val="333333"/>
                </a:solidFill>
                <a:latin typeface="YS Text"/>
              </a:rPr>
              <a:t>MOS </a:t>
            </a:r>
            <a:r>
              <a:rPr lang="ru-RU" dirty="0">
                <a:solidFill>
                  <a:srgbClr val="333333"/>
                </a:solidFill>
                <a:latin typeface="YS Text"/>
              </a:rPr>
              <a:t>оригинальных записей</a:t>
            </a:r>
            <a:r>
              <a:rPr lang="en-US" dirty="0">
                <a:solidFill>
                  <a:srgbClr val="333333"/>
                </a:solidFill>
                <a:latin typeface="YS Text"/>
              </a:rPr>
              <a:t> 4</a:t>
            </a:r>
            <a:r>
              <a:rPr lang="ru-RU" dirty="0">
                <a:solidFill>
                  <a:srgbClr val="333333"/>
                </a:solidFill>
                <a:latin typeface="YS Text"/>
              </a:rPr>
              <a:t> (Оценивалось на </a:t>
            </a:r>
            <a:r>
              <a:rPr lang="ru-RU" dirty="0" err="1">
                <a:solidFill>
                  <a:srgbClr val="333333"/>
                </a:solidFill>
                <a:latin typeface="YS Text"/>
              </a:rPr>
              <a:t>Яндекс.Толока</a:t>
            </a:r>
            <a:r>
              <a:rPr lang="ru-RU" dirty="0">
                <a:solidFill>
                  <a:srgbClr val="333333"/>
                </a:solidFill>
                <a:latin typeface="YS Text"/>
              </a:rPr>
              <a:t>)  </a:t>
            </a:r>
            <a:endParaRPr lang="ru-RU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F717E1D-D9B9-C79C-4169-CF3CB5F9013C}"/>
              </a:ext>
            </a:extLst>
          </p:cNvPr>
          <p:cNvSpPr txBox="1"/>
          <p:nvPr/>
        </p:nvSpPr>
        <p:spPr>
          <a:xfrm>
            <a:off x="445576" y="1206491"/>
            <a:ext cx="6886575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i="0" dirty="0">
                <a:solidFill>
                  <a:schemeClr val="tx1"/>
                </a:solidFill>
                <a:effectLst/>
                <a:latin typeface="YS Text"/>
              </a:rPr>
              <a:t>MOS</a:t>
            </a:r>
            <a:r>
              <a:rPr lang="ru-RU" b="0" i="0" dirty="0">
                <a:solidFill>
                  <a:schemeClr val="tx1"/>
                </a:solidFill>
                <a:effectLst/>
                <a:latin typeface="YS Text"/>
              </a:rPr>
              <a:t> (</a:t>
            </a:r>
            <a:r>
              <a:rPr lang="ru-RU" b="0" i="0" dirty="0" err="1">
                <a:solidFill>
                  <a:schemeClr val="tx1"/>
                </a:solidFill>
                <a:effectLst/>
                <a:latin typeface="YS Text"/>
              </a:rPr>
              <a:t>mean</a:t>
            </a:r>
            <a:r>
              <a:rPr lang="ru-RU" b="0" i="0" dirty="0">
                <a:solidFill>
                  <a:schemeClr val="tx1"/>
                </a:solidFill>
                <a:effectLst/>
                <a:latin typeface="YS Text"/>
              </a:rPr>
              <a:t> </a:t>
            </a:r>
            <a:r>
              <a:rPr lang="ru-RU" b="0" i="0" dirty="0" err="1">
                <a:solidFill>
                  <a:schemeClr val="tx1"/>
                </a:solidFill>
                <a:effectLst/>
                <a:latin typeface="YS Text"/>
              </a:rPr>
              <a:t>opinion</a:t>
            </a:r>
            <a:r>
              <a:rPr lang="ru-RU" b="0" i="0" dirty="0">
                <a:solidFill>
                  <a:schemeClr val="tx1"/>
                </a:solidFill>
                <a:effectLst/>
                <a:latin typeface="YS Text"/>
              </a:rPr>
              <a:t> </a:t>
            </a:r>
            <a:r>
              <a:rPr lang="ru-RU" b="0" i="0" dirty="0" err="1">
                <a:solidFill>
                  <a:schemeClr val="tx1"/>
                </a:solidFill>
                <a:effectLst/>
                <a:latin typeface="YS Text"/>
              </a:rPr>
              <a:t>score</a:t>
            </a:r>
            <a:r>
              <a:rPr lang="ru-RU" b="0" i="0" dirty="0">
                <a:solidFill>
                  <a:schemeClr val="tx1"/>
                </a:solidFill>
                <a:effectLst/>
                <a:latin typeface="YS Text"/>
              </a:rPr>
              <a:t>)</a:t>
            </a:r>
            <a:r>
              <a:rPr lang="en-US" b="0" i="0" dirty="0">
                <a:solidFill>
                  <a:schemeClr val="tx1"/>
                </a:solidFill>
                <a:effectLst/>
                <a:latin typeface="YS Text"/>
              </a:rPr>
              <a:t> – </a:t>
            </a:r>
            <a:r>
              <a:rPr lang="ru-RU" b="0" i="0" dirty="0">
                <a:solidFill>
                  <a:schemeClr val="tx1"/>
                </a:solidFill>
                <a:effectLst/>
                <a:latin typeface="YS Text"/>
              </a:rPr>
              <a:t>усредненная оценка естественности речи, выданная асессорами для синтезированных аудио по шкале от 1 до 5. Единица означает совсем неправдоподобное звучание, а пятерка — речь, неотличимую от человеческой.</a:t>
            </a:r>
            <a:r>
              <a:rPr lang="en-US" b="0" i="0" dirty="0">
                <a:solidFill>
                  <a:schemeClr val="tx1"/>
                </a:solidFill>
                <a:effectLst/>
                <a:latin typeface="YS Text"/>
              </a:rPr>
              <a:t> 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8AB8E45-D376-2E7D-BA12-DA7268A241E2}"/>
              </a:ext>
            </a:extLst>
          </p:cNvPr>
          <p:cNvSpPr txBox="1"/>
          <p:nvPr/>
        </p:nvSpPr>
        <p:spPr>
          <a:xfrm>
            <a:off x="445576" y="2143109"/>
            <a:ext cx="70020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chemeClr val="tx1"/>
                </a:solidFill>
                <a:effectLst/>
                <a:latin typeface="YS Text"/>
              </a:rPr>
              <a:t>RTF </a:t>
            </a:r>
            <a:r>
              <a:rPr lang="en-US" i="0" dirty="0">
                <a:solidFill>
                  <a:schemeClr val="tx1"/>
                </a:solidFill>
                <a:effectLst/>
                <a:latin typeface="YS Text"/>
              </a:rPr>
              <a:t>(Real Time Factor) — </a:t>
            </a:r>
            <a:r>
              <a:rPr lang="ru-RU" i="0" dirty="0">
                <a:solidFill>
                  <a:schemeClr val="tx1"/>
                </a:solidFill>
                <a:effectLst/>
                <a:latin typeface="YS Text"/>
              </a:rPr>
              <a:t>какую </a:t>
            </a:r>
            <a:r>
              <a:rPr lang="ru-RU" b="0" i="0" dirty="0">
                <a:solidFill>
                  <a:schemeClr val="tx1"/>
                </a:solidFill>
                <a:effectLst/>
                <a:latin typeface="YS Text"/>
              </a:rPr>
              <a:t>долю длительности аудио занимает синтез этого аудио; </a:t>
            </a:r>
            <a:r>
              <a:rPr lang="en-US" b="0" i="0" dirty="0">
                <a:solidFill>
                  <a:schemeClr val="tx1"/>
                </a:solidFill>
                <a:effectLst/>
                <a:latin typeface="YS Text"/>
              </a:rPr>
              <a:t>RTS = 1 / </a:t>
            </a:r>
            <a:r>
              <a:rPr lang="en-US" i="0" dirty="0">
                <a:solidFill>
                  <a:schemeClr val="tx1"/>
                </a:solidFill>
                <a:effectLst/>
                <a:latin typeface="YS Text"/>
              </a:rPr>
              <a:t>RTF (Real Time Speed) — </a:t>
            </a:r>
            <a:r>
              <a:rPr lang="ru-RU" i="0" dirty="0">
                <a:solidFill>
                  <a:schemeClr val="tx1"/>
                </a:solidFill>
                <a:effectLst/>
                <a:latin typeface="YS Text"/>
              </a:rPr>
              <a:t>насколько </a:t>
            </a:r>
            <a:r>
              <a:rPr lang="ru-RU" b="0" i="0" dirty="0">
                <a:solidFill>
                  <a:schemeClr val="tx1"/>
                </a:solidFill>
                <a:effectLst/>
                <a:latin typeface="YS Text"/>
              </a:rPr>
              <a:t>синтез "быстрее" </a:t>
            </a:r>
            <a:r>
              <a:rPr lang="ru-RU" b="0" i="0" dirty="0" err="1">
                <a:solidFill>
                  <a:schemeClr val="tx1"/>
                </a:solidFill>
                <a:effectLst/>
                <a:latin typeface="YS Text"/>
              </a:rPr>
              <a:t>риалтайма</a:t>
            </a:r>
            <a:r>
              <a:rPr lang="en-US" dirty="0">
                <a:solidFill>
                  <a:schemeClr val="tx1"/>
                </a:solidFill>
                <a:latin typeface="YS Text"/>
              </a:rPr>
              <a:t>.</a:t>
            </a:r>
            <a:endParaRPr lang="ru-RU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7799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/>
        </p:nvSpPr>
        <p:spPr>
          <a:xfrm>
            <a:off x="569957" y="156315"/>
            <a:ext cx="6753300" cy="3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ru-RU" sz="3000" b="1" dirty="0">
                <a:latin typeface="Roboto"/>
                <a:ea typeface="Roboto"/>
                <a:cs typeface="Roboto"/>
                <a:sym typeface="Roboto"/>
              </a:rPr>
              <a:t>Результаты нагрузочного тестирования</a:t>
            </a:r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45433" y="171084"/>
            <a:ext cx="1779621" cy="53433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4" name="Google Shape;64;p14"/>
          <p:cNvCxnSpPr>
            <a:cxnSpLocks/>
          </p:cNvCxnSpPr>
          <p:nvPr/>
        </p:nvCxnSpPr>
        <p:spPr>
          <a:xfrm>
            <a:off x="0" y="1206491"/>
            <a:ext cx="6909900" cy="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" name="Google Shape;65;p14"/>
          <p:cNvSpPr/>
          <p:nvPr/>
        </p:nvSpPr>
        <p:spPr>
          <a:xfrm>
            <a:off x="6909900" y="1069540"/>
            <a:ext cx="273900" cy="273900"/>
          </a:xfrm>
          <a:prstGeom prst="ellipse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F21F5CE-14B8-E1DF-EE96-E1D73923D421}"/>
              </a:ext>
            </a:extLst>
          </p:cNvPr>
          <p:cNvSpPr txBox="1"/>
          <p:nvPr/>
        </p:nvSpPr>
        <p:spPr>
          <a:xfrm>
            <a:off x="8660780" y="4818527"/>
            <a:ext cx="4832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A84906BE-DD03-4072-AA27-83415E25D60D}" type="slidenum">
              <a:rPr lang="ru-RU" smtClean="0"/>
              <a:t>26</a:t>
            </a:fld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F9CE0E9-C940-0040-8B81-D6FD17CDFB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3615" y="1480391"/>
            <a:ext cx="5575118" cy="3351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593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/>
        </p:nvSpPr>
        <p:spPr>
          <a:xfrm>
            <a:off x="497935" y="247449"/>
            <a:ext cx="5933345" cy="689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000"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72" name="Google Shape;72;p15"/>
          <p:cNvCxnSpPr>
            <a:cxnSpLocks/>
          </p:cNvCxnSpPr>
          <p:nvPr/>
        </p:nvCxnSpPr>
        <p:spPr>
          <a:xfrm>
            <a:off x="0" y="937259"/>
            <a:ext cx="6909900" cy="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3" name="Google Shape;73;p15"/>
          <p:cNvSpPr/>
          <p:nvPr/>
        </p:nvSpPr>
        <p:spPr>
          <a:xfrm>
            <a:off x="6919408" y="784435"/>
            <a:ext cx="273900" cy="273900"/>
          </a:xfrm>
          <a:prstGeom prst="ellipse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5" name="Google Shape;75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48678" y="82092"/>
            <a:ext cx="2013299" cy="572783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62;p14">
            <a:extLst>
              <a:ext uri="{FF2B5EF4-FFF2-40B4-BE49-F238E27FC236}">
                <a16:creationId xmlns:a16="http://schemas.microsoft.com/office/drawing/2014/main" id="{9D9308CE-4AB8-3CDF-FC63-7F919F85AC5B}"/>
              </a:ext>
            </a:extLst>
          </p:cNvPr>
          <p:cNvSpPr txBox="1"/>
          <p:nvPr/>
        </p:nvSpPr>
        <p:spPr>
          <a:xfrm>
            <a:off x="569957" y="156315"/>
            <a:ext cx="6753300" cy="3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ru-RU" sz="3000" b="1" dirty="0">
                <a:latin typeface="Roboto"/>
                <a:ea typeface="Roboto"/>
                <a:cs typeface="Roboto"/>
                <a:sym typeface="Roboto"/>
              </a:rPr>
              <a:t>Демонстрация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BA5B9801-3A37-04D6-1C5F-7FF49AA645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957" y="1205545"/>
            <a:ext cx="2145030" cy="2145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1357EC8-9318-2056-E6C0-75C88A2C3C26}"/>
              </a:ext>
            </a:extLst>
          </p:cNvPr>
          <p:cNvSpPr txBox="1"/>
          <p:nvPr/>
        </p:nvSpPr>
        <p:spPr>
          <a:xfrm>
            <a:off x="1881369" y="4052352"/>
            <a:ext cx="257487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@StudWorkHSEbot</a:t>
            </a:r>
          </a:p>
        </p:txBody>
      </p:sp>
      <p:pic>
        <p:nvPicPr>
          <p:cNvPr id="5124" name="Picture 4" descr="Раздел Telegram, Продавец Renk_gamer, продажа 1000 ✅ Telegram подписчики об...">
            <a:extLst>
              <a:ext uri="{FF2B5EF4-FFF2-40B4-BE49-F238E27FC236}">
                <a16:creationId xmlns:a16="http://schemas.microsoft.com/office/drawing/2014/main" id="{484B16C3-C7B2-89FC-CF00-94AFBFE96D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935" y="3618862"/>
            <a:ext cx="1261104" cy="1261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video_2022-05-20_02-33-31">
            <a:hlinkClick r:id="" action="ppaction://media"/>
            <a:extLst>
              <a:ext uri="{FF2B5EF4-FFF2-40B4-BE49-F238E27FC236}">
                <a16:creationId xmlns:a16="http://schemas.microsoft.com/office/drawing/2014/main" id="{6B278113-0828-F679-4BB3-C7E3B93885B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239035" y="0"/>
            <a:ext cx="2314575" cy="5143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E513BB9-26B8-611A-6FB2-5F99B669D10B}"/>
              </a:ext>
            </a:extLst>
          </p:cNvPr>
          <p:cNvSpPr txBox="1"/>
          <p:nvPr/>
        </p:nvSpPr>
        <p:spPr>
          <a:xfrm>
            <a:off x="8660780" y="4818527"/>
            <a:ext cx="4832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A84906BE-DD03-4072-AA27-83415E25D60D}" type="slidenum">
              <a:rPr lang="ru-RU" smtClean="0"/>
              <a:t>27</a:t>
            </a:fld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34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/>
        </p:nvSpPr>
        <p:spPr>
          <a:xfrm>
            <a:off x="497935" y="163629"/>
            <a:ext cx="5933345" cy="689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000"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72" name="Google Shape;72;p15"/>
          <p:cNvCxnSpPr>
            <a:cxnSpLocks/>
          </p:cNvCxnSpPr>
          <p:nvPr/>
        </p:nvCxnSpPr>
        <p:spPr>
          <a:xfrm>
            <a:off x="0" y="937259"/>
            <a:ext cx="6909900" cy="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3" name="Google Shape;73;p15"/>
          <p:cNvSpPr/>
          <p:nvPr/>
        </p:nvSpPr>
        <p:spPr>
          <a:xfrm>
            <a:off x="6919408" y="784435"/>
            <a:ext cx="273900" cy="273900"/>
          </a:xfrm>
          <a:prstGeom prst="ellipse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5" name="Google Shape;7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56358" y="111147"/>
            <a:ext cx="2013299" cy="572783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62;p14">
            <a:extLst>
              <a:ext uri="{FF2B5EF4-FFF2-40B4-BE49-F238E27FC236}">
                <a16:creationId xmlns:a16="http://schemas.microsoft.com/office/drawing/2014/main" id="{9D9308CE-4AB8-3CDF-FC63-7F919F85AC5B}"/>
              </a:ext>
            </a:extLst>
          </p:cNvPr>
          <p:cNvSpPr txBox="1"/>
          <p:nvPr/>
        </p:nvSpPr>
        <p:spPr>
          <a:xfrm>
            <a:off x="569957" y="156315"/>
            <a:ext cx="6753300" cy="3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ru-RU" sz="3000" b="1" dirty="0">
                <a:latin typeface="Roboto"/>
                <a:ea typeface="Roboto"/>
                <a:cs typeface="Roboto"/>
                <a:sym typeface="Roboto"/>
              </a:rPr>
              <a:t>Выводы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CA528E6-9297-FF79-15AD-C0424048E093}"/>
              </a:ext>
            </a:extLst>
          </p:cNvPr>
          <p:cNvSpPr txBox="1"/>
          <p:nvPr/>
        </p:nvSpPr>
        <p:spPr>
          <a:xfrm>
            <a:off x="569957" y="1478280"/>
            <a:ext cx="762154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Подход параметрического синтеза речи с композицией моделей </a:t>
            </a:r>
            <a:r>
              <a:rPr lang="en-US" dirty="0" err="1"/>
              <a:t>NeMo</a:t>
            </a:r>
            <a:r>
              <a:rPr lang="en-US" dirty="0"/>
              <a:t>, Fastpitch </a:t>
            </a:r>
            <a:r>
              <a:rPr lang="ru-RU" dirty="0"/>
              <a:t>и </a:t>
            </a:r>
            <a:r>
              <a:rPr lang="en-US" dirty="0"/>
              <a:t>HiFi GAN</a:t>
            </a:r>
            <a:r>
              <a:rPr lang="ru-RU" dirty="0"/>
              <a:t> дает хорошее качество и высокую скорость речи.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Реализуемый в данном проекте сервис при дальнейшей доработке может использоваться в коммерческих системах.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Реализуемые сервисы, включая сервисы взаимодействия с </a:t>
            </a:r>
            <a:r>
              <a:rPr lang="en-US" dirty="0"/>
              <a:t>Telegram API</a:t>
            </a:r>
            <a:r>
              <a:rPr lang="ru-RU" dirty="0"/>
              <a:t> выдерживают достаточную для </a:t>
            </a:r>
            <a:r>
              <a:rPr lang="en-US" dirty="0"/>
              <a:t>MVP </a:t>
            </a:r>
            <a:r>
              <a:rPr lang="ru-RU" dirty="0"/>
              <a:t>нагрузку при параллельных запросах пользователей.</a:t>
            </a:r>
          </a:p>
          <a:p>
            <a:endParaRPr lang="ru-RU" dirty="0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81B94306-613C-00F7-26C4-79D3BF8A20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9154" y="3725049"/>
            <a:ext cx="1367133" cy="1367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B1C691F-FFCE-C250-B8C8-C98FD56E1CB4}"/>
              </a:ext>
            </a:extLst>
          </p:cNvPr>
          <p:cNvSpPr txBox="1"/>
          <p:nvPr/>
        </p:nvSpPr>
        <p:spPr>
          <a:xfrm>
            <a:off x="3502409" y="4679408"/>
            <a:ext cx="257487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@StudWorkHSEbot</a:t>
            </a:r>
          </a:p>
        </p:txBody>
      </p:sp>
      <p:pic>
        <p:nvPicPr>
          <p:cNvPr id="14" name="Picture 4" descr="Раздел Telegram, Продавец Renk_gamer, продажа 1000 ✅ Telegram подписчики об...">
            <a:extLst>
              <a:ext uri="{FF2B5EF4-FFF2-40B4-BE49-F238E27FC236}">
                <a16:creationId xmlns:a16="http://schemas.microsoft.com/office/drawing/2014/main" id="{32F599C3-BD12-DADC-E20A-00E9F2F79F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1628" y="3572497"/>
            <a:ext cx="998220" cy="998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188D81C-9A77-24ED-BD25-21D2CC69888C}"/>
              </a:ext>
            </a:extLst>
          </p:cNvPr>
          <p:cNvSpPr txBox="1"/>
          <p:nvPr/>
        </p:nvSpPr>
        <p:spPr>
          <a:xfrm>
            <a:off x="8660780" y="4818527"/>
            <a:ext cx="4832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A84906BE-DD03-4072-AA27-83415E25D60D}" type="slidenum">
              <a:rPr lang="ru-RU" smtClean="0"/>
              <a:t>28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677415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/>
        </p:nvSpPr>
        <p:spPr>
          <a:xfrm>
            <a:off x="497935" y="163629"/>
            <a:ext cx="5933345" cy="689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000"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72" name="Google Shape;72;p15"/>
          <p:cNvCxnSpPr>
            <a:cxnSpLocks/>
          </p:cNvCxnSpPr>
          <p:nvPr/>
        </p:nvCxnSpPr>
        <p:spPr>
          <a:xfrm>
            <a:off x="0" y="937259"/>
            <a:ext cx="6909900" cy="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3" name="Google Shape;73;p15"/>
          <p:cNvSpPr/>
          <p:nvPr/>
        </p:nvSpPr>
        <p:spPr>
          <a:xfrm>
            <a:off x="6919408" y="784435"/>
            <a:ext cx="273900" cy="273900"/>
          </a:xfrm>
          <a:prstGeom prst="ellipse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5" name="Google Shape;7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81015" y="4554492"/>
            <a:ext cx="2013299" cy="572783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62;p14">
            <a:extLst>
              <a:ext uri="{FF2B5EF4-FFF2-40B4-BE49-F238E27FC236}">
                <a16:creationId xmlns:a16="http://schemas.microsoft.com/office/drawing/2014/main" id="{9D9308CE-4AB8-3CDF-FC63-7F919F85AC5B}"/>
              </a:ext>
            </a:extLst>
          </p:cNvPr>
          <p:cNvSpPr txBox="1"/>
          <p:nvPr/>
        </p:nvSpPr>
        <p:spPr>
          <a:xfrm>
            <a:off x="569957" y="156315"/>
            <a:ext cx="6753300" cy="3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ru-RU" sz="3000" b="1" dirty="0">
                <a:latin typeface="Roboto"/>
                <a:ea typeface="Roboto"/>
                <a:cs typeface="Roboto"/>
                <a:sym typeface="Roboto"/>
              </a:rPr>
              <a:t>Список источников</a:t>
            </a: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81B94306-613C-00F7-26C4-79D3BF8A20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861" y="40153"/>
            <a:ext cx="1018182" cy="1018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B1C691F-FFCE-C250-B8C8-C98FD56E1CB4}"/>
              </a:ext>
            </a:extLst>
          </p:cNvPr>
          <p:cNvSpPr txBox="1"/>
          <p:nvPr/>
        </p:nvSpPr>
        <p:spPr>
          <a:xfrm>
            <a:off x="4805610" y="338809"/>
            <a:ext cx="257487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@StudWorkHSEbot</a:t>
            </a:r>
          </a:p>
        </p:txBody>
      </p:sp>
      <p:pic>
        <p:nvPicPr>
          <p:cNvPr id="14" name="Picture 4" descr="Раздел Telegram, Продавец Renk_gamer, продажа 1000 ✅ Telegram подписчики об...">
            <a:extLst>
              <a:ext uri="{FF2B5EF4-FFF2-40B4-BE49-F238E27FC236}">
                <a16:creationId xmlns:a16="http://schemas.microsoft.com/office/drawing/2014/main" id="{32F599C3-BD12-DADC-E20A-00E9F2F79F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7665" y="89925"/>
            <a:ext cx="635592" cy="635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30CA277-E61E-92F2-32EA-3A0281D86020}"/>
              </a:ext>
            </a:extLst>
          </p:cNvPr>
          <p:cNvSpPr txBox="1"/>
          <p:nvPr/>
        </p:nvSpPr>
        <p:spPr>
          <a:xfrm>
            <a:off x="293370" y="1287616"/>
            <a:ext cx="8435340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>
              <a:buFont typeface="+mj-lt"/>
              <a:buAutoNum type="arabicParenR"/>
            </a:pPr>
            <a:r>
              <a:rPr lang="en-US" sz="1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Adrian </a:t>
            </a:r>
            <a:r>
              <a:rPr lang="en-US" sz="1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Łancucki</a:t>
            </a:r>
            <a:r>
              <a:rPr lang="en-US" sz="1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// </a:t>
            </a:r>
            <a:r>
              <a:rPr lang="en-US" sz="1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FastPitch</a:t>
            </a:r>
            <a:r>
              <a:rPr lang="en-US" sz="1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Parallel Text-to-speech with Pitch Prediction// NVIDIA Corporation //[</a:t>
            </a:r>
            <a:r>
              <a:rPr lang="ru-RU" sz="1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Электронный ресурс]: </a:t>
            </a:r>
            <a:r>
              <a:rPr lang="en-US" sz="1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Technical Report, 2021 – </a:t>
            </a:r>
            <a:r>
              <a:rPr lang="ru-RU" sz="1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Режим доступа: </a:t>
            </a:r>
            <a:r>
              <a:rPr lang="en-US" sz="1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https://arxiv.org/abs/2006.06873, </a:t>
            </a:r>
            <a:r>
              <a:rPr lang="ru-RU" sz="1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свободный. (дата обращения: 1.05.22).</a:t>
            </a:r>
          </a:p>
          <a:p>
            <a:pPr marL="342900" lvl="0" indent="-342900" algn="just">
              <a:buFont typeface="+mj-lt"/>
              <a:buAutoNum type="arabicParenR"/>
            </a:pPr>
            <a:r>
              <a:rPr lang="en-US" sz="1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Aiogram</a:t>
            </a:r>
            <a:r>
              <a:rPr lang="en-US" sz="1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documetation</a:t>
            </a:r>
            <a:r>
              <a:rPr lang="en-US" sz="1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[</a:t>
            </a:r>
            <a:r>
              <a:rPr lang="ru-RU" sz="1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Электронный ресурс] /</a:t>
            </a:r>
            <a:r>
              <a:rPr lang="en-US" sz="1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Documentation. </a:t>
            </a:r>
            <a:r>
              <a:rPr lang="ru-RU" sz="1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Режим доступа </a:t>
            </a:r>
            <a:r>
              <a:rPr lang="en-US" sz="1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https://docs.aiogram.dev/en/latest/ </a:t>
            </a:r>
            <a:r>
              <a:rPr lang="ru-RU" sz="1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свободный. (дата обращения: 20.05.22)</a:t>
            </a:r>
          </a:p>
          <a:p>
            <a:pPr marL="342900" lvl="0" indent="-342900" algn="just">
              <a:buFont typeface="+mj-lt"/>
              <a:buAutoNum type="arabicParenR"/>
            </a:pPr>
            <a:r>
              <a:rPr lang="en-US" sz="1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Ashish Vaswani// Attention Is All You Need // Noam </a:t>
            </a:r>
            <a:r>
              <a:rPr lang="en-US" sz="1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Shazeer</a:t>
            </a:r>
            <a:r>
              <a:rPr lang="en-US" sz="1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Niki Parmar, Jakob </a:t>
            </a:r>
            <a:r>
              <a:rPr lang="en-US" sz="1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Uszkoreit</a:t>
            </a:r>
            <a:r>
              <a:rPr lang="en-US" sz="1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Llion</a:t>
            </a:r>
            <a:r>
              <a:rPr lang="en-US" sz="1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Jones, Aidan N. Gomez, Lukasz Kaiser, </a:t>
            </a:r>
            <a:r>
              <a:rPr lang="en-US" sz="1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Illia</a:t>
            </a:r>
            <a:r>
              <a:rPr lang="en-US" sz="1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Polosukhin</a:t>
            </a:r>
            <a:r>
              <a:rPr lang="en-US" sz="1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// [</a:t>
            </a:r>
            <a:r>
              <a:rPr lang="ru-RU" sz="1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Электронный ресурс]: </a:t>
            </a:r>
            <a:r>
              <a:rPr lang="en-US" sz="1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Technical Report, 2017 – </a:t>
            </a:r>
            <a:r>
              <a:rPr lang="ru-RU" sz="1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Режим доступа: </a:t>
            </a:r>
            <a:r>
              <a:rPr lang="en-US" sz="1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https://arxiv.org/abs/1706.03762, </a:t>
            </a:r>
            <a:r>
              <a:rPr lang="ru-RU" sz="1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свободный. (дата обращения: 1.05.22).</a:t>
            </a:r>
          </a:p>
          <a:p>
            <a:pPr marL="342900" lvl="0" indent="-342900" algn="just">
              <a:buFont typeface="+mj-lt"/>
              <a:buAutoNum type="arabicParenR"/>
            </a:pPr>
            <a:r>
              <a:rPr lang="en-US" sz="1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Docker overview [</a:t>
            </a:r>
            <a:r>
              <a:rPr lang="ru-RU" sz="1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Электронный ресурс] /</a:t>
            </a:r>
            <a:r>
              <a:rPr lang="en-US" sz="1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Documentation. </a:t>
            </a:r>
            <a:r>
              <a:rPr lang="ru-RU" sz="1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Режим доступа: </a:t>
            </a:r>
            <a:r>
              <a:rPr lang="en-US" sz="1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https://docs.docker.com/get-started/overview/ </a:t>
            </a:r>
            <a:r>
              <a:rPr lang="ru-RU" sz="1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свободный. (дата обращения: 1.05.22)</a:t>
            </a:r>
          </a:p>
          <a:p>
            <a:pPr marL="342900" lvl="0" indent="-342900" algn="just">
              <a:buFont typeface="+mj-lt"/>
              <a:buAutoNum type="arabicParenR"/>
            </a:pPr>
            <a:r>
              <a:rPr lang="en-US" sz="1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Flask </a:t>
            </a:r>
            <a:r>
              <a:rPr lang="en-US" sz="1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documetation</a:t>
            </a:r>
            <a:r>
              <a:rPr lang="en-US" sz="1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[</a:t>
            </a:r>
            <a:r>
              <a:rPr lang="ru-RU" sz="1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Электронный ресурс] /</a:t>
            </a:r>
            <a:r>
              <a:rPr lang="en-US" sz="1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Documentation. </a:t>
            </a:r>
            <a:r>
              <a:rPr lang="ru-RU" sz="1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Режим доступа </a:t>
            </a:r>
            <a:r>
              <a:rPr lang="en-US" sz="1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https://flask.palletsprojects.com/en/2.1.x/ </a:t>
            </a:r>
            <a:r>
              <a:rPr lang="ru-RU" sz="1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свободный. (дата обращения: 20.05.22)</a:t>
            </a:r>
          </a:p>
          <a:p>
            <a:pPr marL="342900" lvl="0" indent="-342900" algn="just">
              <a:buFont typeface="+mj-lt"/>
              <a:buAutoNum type="arabicParenR"/>
            </a:pPr>
            <a:r>
              <a:rPr lang="en-US" sz="1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LOCUST [</a:t>
            </a:r>
            <a:r>
              <a:rPr lang="ru-RU" sz="1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Электронный ресурс] /</a:t>
            </a:r>
            <a:r>
              <a:rPr lang="en-US" sz="1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Documentation. </a:t>
            </a:r>
            <a:r>
              <a:rPr lang="ru-RU" sz="1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Режим доступа </a:t>
            </a:r>
            <a:r>
              <a:rPr lang="en-US" sz="1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https://locust.io/ </a:t>
            </a:r>
            <a:r>
              <a:rPr lang="ru-RU" sz="1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свободный. (дата обращения: 20.05.22)</a:t>
            </a:r>
          </a:p>
          <a:p>
            <a:pPr marL="342900" lvl="0" indent="-342900" algn="just">
              <a:buFont typeface="+mj-lt"/>
              <a:buAutoNum type="arabicParenR"/>
            </a:pPr>
            <a:r>
              <a:rPr lang="en-US" sz="1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NVIDIA, </a:t>
            </a:r>
            <a:r>
              <a:rPr lang="en-US" sz="1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FastPitch</a:t>
            </a:r>
            <a:r>
              <a:rPr lang="en-US" sz="1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1.1 for </a:t>
            </a:r>
            <a:r>
              <a:rPr lang="en-US" sz="1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PyTorch</a:t>
            </a:r>
            <a:r>
              <a:rPr lang="en-US" sz="1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[</a:t>
            </a:r>
            <a:r>
              <a:rPr lang="ru-RU" sz="1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Электронный ресурс] / </a:t>
            </a:r>
            <a:r>
              <a:rPr lang="en-US" sz="1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GitHub. </a:t>
            </a:r>
            <a:r>
              <a:rPr lang="ru-RU" sz="1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Режим доступа:    </a:t>
            </a:r>
            <a:r>
              <a:rPr lang="en-US" sz="1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https://github.com/NVIDIA/DeepLearningExamples/tree/master/PyTorch/SpeechSynthesis/FastPitch, </a:t>
            </a:r>
            <a:r>
              <a:rPr lang="ru-RU" sz="1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свободный. (дата обращения: 20.05.22)</a:t>
            </a:r>
          </a:p>
          <a:p>
            <a:pPr marL="342900" lvl="0" indent="-342900" algn="just">
              <a:buFont typeface="+mj-lt"/>
              <a:buAutoNum type="arabicParenR"/>
            </a:pPr>
            <a:r>
              <a:rPr lang="en-US" sz="1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Overview of Docker Compose [</a:t>
            </a:r>
            <a:r>
              <a:rPr lang="ru-RU" sz="1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Электронный ресурс] /</a:t>
            </a:r>
            <a:r>
              <a:rPr lang="en-US" sz="1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Documentation. </a:t>
            </a:r>
            <a:r>
              <a:rPr lang="ru-RU" sz="1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Режим доступа: </a:t>
            </a:r>
            <a:r>
              <a:rPr lang="en-US" sz="1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https://docs.docker.com/compose/ </a:t>
            </a:r>
            <a:r>
              <a:rPr lang="ru-RU" sz="1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свободный. (дата обращения: 1.05.22)</a:t>
            </a:r>
          </a:p>
          <a:p>
            <a:pPr marL="342900" lvl="0" indent="-342900" algn="just">
              <a:buFont typeface="+mj-lt"/>
              <a:buAutoNum type="arabicParenR"/>
            </a:pPr>
            <a:r>
              <a:rPr lang="en-US" sz="1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PyTorch</a:t>
            </a:r>
            <a:r>
              <a:rPr lang="en-US" sz="1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[</a:t>
            </a:r>
            <a:r>
              <a:rPr lang="ru-RU" sz="1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Электронный ресурс] /</a:t>
            </a:r>
            <a:r>
              <a:rPr lang="en-US" sz="1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Documentation. </a:t>
            </a:r>
            <a:r>
              <a:rPr lang="ru-RU" sz="1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Режим доступа </a:t>
            </a:r>
            <a:r>
              <a:rPr lang="en-US" sz="1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https://pytorch.org/ </a:t>
            </a:r>
            <a:r>
              <a:rPr lang="ru-RU" sz="1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свободный. (дата обращения: 20.05.22)</a:t>
            </a:r>
          </a:p>
          <a:p>
            <a:pPr marL="342900" lvl="0" indent="-342900" algn="just">
              <a:buFont typeface="+mj-lt"/>
              <a:buAutoNum type="arabicParenR"/>
            </a:pPr>
            <a:r>
              <a:rPr lang="en-US" sz="1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LJ Speech Dataset [</a:t>
            </a:r>
            <a:r>
              <a:rPr lang="ru-RU" sz="1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Электронный ресурс] / </a:t>
            </a:r>
            <a:r>
              <a:rPr lang="en-US" sz="1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Dataset. </a:t>
            </a:r>
            <a:r>
              <a:rPr lang="ru-RU" sz="1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Режим доступа: </a:t>
            </a:r>
            <a:r>
              <a:rPr lang="en-US" sz="1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https://keithito.com/LJ- Speech-Dataset/, </a:t>
            </a:r>
            <a:r>
              <a:rPr lang="ru-RU" sz="1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свободный. (дата обращения: 1.05.22)</a:t>
            </a:r>
          </a:p>
          <a:p>
            <a:pPr marL="342900" lvl="0" indent="-342900" algn="just">
              <a:buFont typeface="+mj-lt"/>
              <a:buAutoNum type="arabicParenR"/>
            </a:pPr>
            <a:r>
              <a:rPr lang="en-US" sz="1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Yi Ren // </a:t>
            </a:r>
            <a:r>
              <a:rPr lang="en-US" sz="1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FastSpeech</a:t>
            </a:r>
            <a:r>
              <a:rPr lang="en-US" sz="1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2: Fast and High-Quality End-to-End Text to Speech // </a:t>
            </a:r>
            <a:r>
              <a:rPr lang="en-US" sz="1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Chenxu</a:t>
            </a:r>
            <a:r>
              <a:rPr lang="en-US" sz="1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Hu, Xu Tan, Tao Qin, Sheng Zhao, Zhou Zhao , Tie-Yan Liu [</a:t>
            </a:r>
            <a:r>
              <a:rPr lang="ru-RU" sz="1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Электронный ресурс]: </a:t>
            </a:r>
            <a:r>
              <a:rPr lang="en-US" sz="1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Technical Report, 2021 – </a:t>
            </a:r>
            <a:r>
              <a:rPr lang="ru-RU" sz="1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Режим доступа: </a:t>
            </a:r>
            <a:r>
              <a:rPr lang="en-US" sz="1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https://arxiv.org/abs/2006.04558, </a:t>
            </a:r>
            <a:r>
              <a:rPr lang="ru-RU" sz="1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свободный. (дата обращения: 20.05.22).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77ABDD6-72AC-29BD-D9A5-356733A74F86}"/>
              </a:ext>
            </a:extLst>
          </p:cNvPr>
          <p:cNvSpPr txBox="1"/>
          <p:nvPr/>
        </p:nvSpPr>
        <p:spPr>
          <a:xfrm>
            <a:off x="8660780" y="4818527"/>
            <a:ext cx="4832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A84906BE-DD03-4072-AA27-83415E25D60D}" type="slidenum">
              <a:rPr lang="ru-RU" smtClean="0"/>
              <a:t>29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29931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/>
        </p:nvSpPr>
        <p:spPr>
          <a:xfrm>
            <a:off x="551266" y="110650"/>
            <a:ext cx="6753300" cy="3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ru-RU" sz="30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Актуальность работы</a:t>
            </a:r>
            <a:endParaRPr sz="3000" b="1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45433" y="171084"/>
            <a:ext cx="1779621" cy="53433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4" name="Google Shape;64;p14"/>
          <p:cNvCxnSpPr>
            <a:endCxn id="65" idx="2"/>
          </p:cNvCxnSpPr>
          <p:nvPr/>
        </p:nvCxnSpPr>
        <p:spPr>
          <a:xfrm>
            <a:off x="-24090" y="693999"/>
            <a:ext cx="6909900" cy="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" name="Google Shape;65;p14"/>
          <p:cNvSpPr/>
          <p:nvPr/>
        </p:nvSpPr>
        <p:spPr>
          <a:xfrm>
            <a:off x="6885810" y="557049"/>
            <a:ext cx="273900" cy="273900"/>
          </a:xfrm>
          <a:prstGeom prst="ellipse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14"/>
          <p:cNvSpPr txBox="1"/>
          <p:nvPr/>
        </p:nvSpPr>
        <p:spPr>
          <a:xfrm>
            <a:off x="551266" y="876391"/>
            <a:ext cx="6492300" cy="654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latin typeface="Roboto"/>
                <a:ea typeface="Roboto"/>
                <a:cs typeface="Roboto"/>
                <a:sym typeface="Roboto"/>
              </a:rPr>
              <a:t>C</a:t>
            </a:r>
            <a:r>
              <a:rPr lang="ru-RU" sz="1600" b="1" dirty="0" err="1">
                <a:latin typeface="Roboto"/>
                <a:ea typeface="Roboto"/>
                <a:cs typeface="Roboto"/>
                <a:sym typeface="Roboto"/>
              </a:rPr>
              <a:t>интез</a:t>
            </a:r>
            <a:r>
              <a:rPr lang="ru-RU" sz="1600" b="1" dirty="0">
                <a:latin typeface="Roboto"/>
                <a:ea typeface="Roboto"/>
                <a:cs typeface="Roboto"/>
                <a:sym typeface="Roboto"/>
              </a:rPr>
              <a:t> речи  </a:t>
            </a:r>
            <a:r>
              <a:rPr lang="ru-RU" sz="1600" dirty="0">
                <a:latin typeface="Roboto"/>
                <a:ea typeface="Roboto"/>
                <a:cs typeface="Roboto"/>
                <a:sym typeface="Roboto"/>
              </a:rPr>
              <a:t>- формирование речевого сигнала по текстовому представлению</a:t>
            </a:r>
            <a:endParaRPr sz="1600" dirty="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5BF3635B-87E5-C7BC-792A-7968026E8AB5}"/>
              </a:ext>
            </a:extLst>
          </p:cNvPr>
          <p:cNvGrpSpPr/>
          <p:nvPr/>
        </p:nvGrpSpPr>
        <p:grpSpPr>
          <a:xfrm>
            <a:off x="881915" y="3896143"/>
            <a:ext cx="5474280" cy="458888"/>
            <a:chOff x="900683" y="3131505"/>
            <a:chExt cx="5474280" cy="458888"/>
          </a:xfrm>
        </p:grpSpPr>
        <p:sp>
          <p:nvSpPr>
            <p:cNvPr id="10" name="Google Shape;158;p19">
              <a:extLst>
                <a:ext uri="{FF2B5EF4-FFF2-40B4-BE49-F238E27FC236}">
                  <a16:creationId xmlns:a16="http://schemas.microsoft.com/office/drawing/2014/main" id="{41E33A1B-1348-28A1-132F-9D4BFF976951}"/>
                </a:ext>
              </a:extLst>
            </p:cNvPr>
            <p:cNvSpPr txBox="1"/>
            <p:nvPr/>
          </p:nvSpPr>
          <p:spPr>
            <a:xfrm>
              <a:off x="2648767" y="3175318"/>
              <a:ext cx="3726196" cy="295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100" b="1" dirty="0">
                  <a:latin typeface="Roboto"/>
                  <a:ea typeface="Roboto"/>
                  <a:cs typeface="Roboto"/>
                  <a:sym typeface="Roboto"/>
                </a:rPr>
                <a:t>Параметрический синтез речи</a:t>
              </a:r>
              <a:r>
                <a:rPr lang="en-US" sz="1100" b="1" dirty="0"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sz="1100" dirty="0">
                  <a:latin typeface="Roboto"/>
                  <a:ea typeface="Roboto"/>
                  <a:cs typeface="Roboto"/>
                  <a:sym typeface="Roboto"/>
                </a:rPr>
                <a:t>- </a:t>
              </a:r>
              <a:r>
                <a:rPr lang="ru-RU" sz="1100" b="0" i="0" dirty="0">
                  <a:solidFill>
                    <a:srgbClr val="111111"/>
                  </a:solidFill>
                  <a:effectLst/>
                  <a:latin typeface="-apple-system"/>
                </a:rPr>
                <a:t>построении вероятностной модели, предсказывающей акустические свойства аудиосигнала</a:t>
              </a:r>
              <a:endParaRPr lang="ru-RU" sz="11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" name="Google Shape;181;p19">
              <a:extLst>
                <a:ext uri="{FF2B5EF4-FFF2-40B4-BE49-F238E27FC236}">
                  <a16:creationId xmlns:a16="http://schemas.microsoft.com/office/drawing/2014/main" id="{21FFCFE4-A40E-7996-6495-52EAB08E8D1F}"/>
                </a:ext>
              </a:extLst>
            </p:cNvPr>
            <p:cNvSpPr/>
            <p:nvPr/>
          </p:nvSpPr>
          <p:spPr>
            <a:xfrm>
              <a:off x="900683" y="3168893"/>
              <a:ext cx="1613700" cy="421500"/>
            </a:xfrm>
            <a:prstGeom prst="chevron">
              <a:avLst>
                <a:gd name="adj" fmla="val 50000"/>
              </a:avLst>
            </a:prstGeom>
            <a:solidFill>
              <a:srgbClr val="FFD7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82;p19">
              <a:extLst>
                <a:ext uri="{FF2B5EF4-FFF2-40B4-BE49-F238E27FC236}">
                  <a16:creationId xmlns:a16="http://schemas.microsoft.com/office/drawing/2014/main" id="{D1E9B8CE-E02F-1951-675D-E850BF941211}"/>
                </a:ext>
              </a:extLst>
            </p:cNvPr>
            <p:cNvSpPr txBox="1"/>
            <p:nvPr/>
          </p:nvSpPr>
          <p:spPr>
            <a:xfrm>
              <a:off x="1336810" y="3131505"/>
              <a:ext cx="816300" cy="390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714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dirty="0">
                  <a:latin typeface="Roboto Medium"/>
                  <a:ea typeface="Roboto Medium"/>
                  <a:cs typeface="Roboto Medium"/>
                  <a:sym typeface="Roboto Medium"/>
                </a:rPr>
                <a:t>2</a:t>
              </a:r>
              <a:endParaRPr dirty="0"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</p:grpSp>
      <p:grpSp>
        <p:nvGrpSpPr>
          <p:cNvPr id="34" name="Группа 33">
            <a:extLst>
              <a:ext uri="{FF2B5EF4-FFF2-40B4-BE49-F238E27FC236}">
                <a16:creationId xmlns:a16="http://schemas.microsoft.com/office/drawing/2014/main" id="{057EB238-DD0F-3150-A8E4-D0CD35A7CC84}"/>
              </a:ext>
            </a:extLst>
          </p:cNvPr>
          <p:cNvGrpSpPr/>
          <p:nvPr/>
        </p:nvGrpSpPr>
        <p:grpSpPr>
          <a:xfrm>
            <a:off x="6335342" y="3520280"/>
            <a:ext cx="2441912" cy="273900"/>
            <a:chOff x="1301175" y="1357371"/>
            <a:chExt cx="2441912" cy="273900"/>
          </a:xfrm>
        </p:grpSpPr>
        <p:cxnSp>
          <p:nvCxnSpPr>
            <p:cNvPr id="41" name="Google Shape;88;p16">
              <a:extLst>
                <a:ext uri="{FF2B5EF4-FFF2-40B4-BE49-F238E27FC236}">
                  <a16:creationId xmlns:a16="http://schemas.microsoft.com/office/drawing/2014/main" id="{7E9323E6-C4A5-6AD0-EB68-47058224EEB6}"/>
                </a:ext>
              </a:extLst>
            </p:cNvPr>
            <p:cNvCxnSpPr/>
            <p:nvPr/>
          </p:nvCxnSpPr>
          <p:spPr>
            <a:xfrm flipH="1">
              <a:off x="1301175" y="1514200"/>
              <a:ext cx="351600" cy="300"/>
            </a:xfrm>
            <a:prstGeom prst="straightConnector1">
              <a:avLst/>
            </a:prstGeom>
            <a:noFill/>
            <a:ln w="76200" cap="flat" cmpd="sng">
              <a:solidFill>
                <a:srgbClr val="FFD74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2" name="Google Shape;92;p16">
              <a:extLst>
                <a:ext uri="{FF2B5EF4-FFF2-40B4-BE49-F238E27FC236}">
                  <a16:creationId xmlns:a16="http://schemas.microsoft.com/office/drawing/2014/main" id="{F06592A5-F4AB-B127-1DAE-F0D28E579F25}"/>
                </a:ext>
              </a:extLst>
            </p:cNvPr>
            <p:cNvSpPr txBox="1"/>
            <p:nvPr/>
          </p:nvSpPr>
          <p:spPr>
            <a:xfrm>
              <a:off x="1729787" y="1357371"/>
              <a:ext cx="2013300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20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Высокое качество речи с развитием технологий</a:t>
              </a:r>
              <a:endParaRPr sz="1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5" name="Группа 34">
            <a:extLst>
              <a:ext uri="{FF2B5EF4-FFF2-40B4-BE49-F238E27FC236}">
                <a16:creationId xmlns:a16="http://schemas.microsoft.com/office/drawing/2014/main" id="{7A2F1F5D-8D87-8663-05ED-864D43C6B498}"/>
              </a:ext>
            </a:extLst>
          </p:cNvPr>
          <p:cNvGrpSpPr/>
          <p:nvPr/>
        </p:nvGrpSpPr>
        <p:grpSpPr>
          <a:xfrm>
            <a:off x="6351329" y="4020026"/>
            <a:ext cx="2425925" cy="273900"/>
            <a:chOff x="1301175" y="1361550"/>
            <a:chExt cx="2425925" cy="273900"/>
          </a:xfrm>
        </p:grpSpPr>
        <p:cxnSp>
          <p:nvCxnSpPr>
            <p:cNvPr id="39" name="Google Shape;88;p16">
              <a:extLst>
                <a:ext uri="{FF2B5EF4-FFF2-40B4-BE49-F238E27FC236}">
                  <a16:creationId xmlns:a16="http://schemas.microsoft.com/office/drawing/2014/main" id="{ECC7BE5A-9A8B-C16E-EEE2-39C892CFC92C}"/>
                </a:ext>
              </a:extLst>
            </p:cNvPr>
            <p:cNvCxnSpPr/>
            <p:nvPr/>
          </p:nvCxnSpPr>
          <p:spPr>
            <a:xfrm flipH="1">
              <a:off x="1301175" y="1514200"/>
              <a:ext cx="351600" cy="300"/>
            </a:xfrm>
            <a:prstGeom prst="straightConnector1">
              <a:avLst/>
            </a:prstGeom>
            <a:noFill/>
            <a:ln w="76200" cap="flat" cmpd="sng">
              <a:solidFill>
                <a:srgbClr val="FFD74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0" name="Google Shape;92;p16">
              <a:extLst>
                <a:ext uri="{FF2B5EF4-FFF2-40B4-BE49-F238E27FC236}">
                  <a16:creationId xmlns:a16="http://schemas.microsoft.com/office/drawing/2014/main" id="{DCEDEBAA-8E5F-F162-F5E5-26D529408910}"/>
                </a:ext>
              </a:extLst>
            </p:cNvPr>
            <p:cNvSpPr txBox="1"/>
            <p:nvPr/>
          </p:nvSpPr>
          <p:spPr>
            <a:xfrm>
              <a:off x="1713800" y="1361550"/>
              <a:ext cx="2013300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20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Большее разнообразие в интонациях</a:t>
              </a:r>
              <a:endParaRPr sz="1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4572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6" name="Группа 35">
            <a:extLst>
              <a:ext uri="{FF2B5EF4-FFF2-40B4-BE49-F238E27FC236}">
                <a16:creationId xmlns:a16="http://schemas.microsoft.com/office/drawing/2014/main" id="{8D186229-C112-D9F6-CB49-CFEB2A73505C}"/>
              </a:ext>
            </a:extLst>
          </p:cNvPr>
          <p:cNvGrpSpPr/>
          <p:nvPr/>
        </p:nvGrpSpPr>
        <p:grpSpPr>
          <a:xfrm>
            <a:off x="6351329" y="4493472"/>
            <a:ext cx="2653991" cy="273900"/>
            <a:chOff x="1301175" y="1361550"/>
            <a:chExt cx="2653991" cy="273900"/>
          </a:xfrm>
        </p:grpSpPr>
        <p:cxnSp>
          <p:nvCxnSpPr>
            <p:cNvPr id="37" name="Google Shape;88;p16">
              <a:extLst>
                <a:ext uri="{FF2B5EF4-FFF2-40B4-BE49-F238E27FC236}">
                  <a16:creationId xmlns:a16="http://schemas.microsoft.com/office/drawing/2014/main" id="{A1C08F4D-8BFF-926A-C1E2-4F3717ADD944}"/>
                </a:ext>
              </a:extLst>
            </p:cNvPr>
            <p:cNvCxnSpPr/>
            <p:nvPr/>
          </p:nvCxnSpPr>
          <p:spPr>
            <a:xfrm flipH="1">
              <a:off x="1301175" y="1514200"/>
              <a:ext cx="351600" cy="300"/>
            </a:xfrm>
            <a:prstGeom prst="straightConnector1">
              <a:avLst/>
            </a:prstGeom>
            <a:noFill/>
            <a:ln w="76200" cap="flat" cmpd="sng">
              <a:solidFill>
                <a:srgbClr val="FFD74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8" name="Google Shape;92;p16">
              <a:extLst>
                <a:ext uri="{FF2B5EF4-FFF2-40B4-BE49-F238E27FC236}">
                  <a16:creationId xmlns:a16="http://schemas.microsoft.com/office/drawing/2014/main" id="{495FC067-A101-01EB-5C29-DD1738499406}"/>
                </a:ext>
              </a:extLst>
            </p:cNvPr>
            <p:cNvSpPr txBox="1"/>
            <p:nvPr/>
          </p:nvSpPr>
          <p:spPr>
            <a:xfrm>
              <a:off x="1713800" y="1361550"/>
              <a:ext cx="2241366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200" dirty="0">
                  <a:latin typeface="Roboto"/>
                  <a:ea typeface="Roboto"/>
                  <a:cs typeface="Roboto"/>
                  <a:sym typeface="Roboto"/>
                </a:rPr>
                <a:t>Необходим меньший</a:t>
              </a:r>
              <a:r>
                <a:rPr lang="ru-RU" sz="120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 объем данны</a:t>
              </a:r>
              <a:r>
                <a:rPr lang="ru-RU" sz="1200" dirty="0">
                  <a:latin typeface="Roboto"/>
                  <a:ea typeface="Roboto"/>
                  <a:cs typeface="Roboto"/>
                  <a:sym typeface="Roboto"/>
                </a:rPr>
                <a:t>х для обучения</a:t>
              </a:r>
              <a:endParaRPr sz="1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6F21F5CE-14B8-E1DF-EE96-E1D73923D421}"/>
              </a:ext>
            </a:extLst>
          </p:cNvPr>
          <p:cNvSpPr txBox="1"/>
          <p:nvPr/>
        </p:nvSpPr>
        <p:spPr>
          <a:xfrm>
            <a:off x="8700098" y="4813029"/>
            <a:ext cx="4832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A84906BE-DD03-4072-AA27-83415E25D60D}" type="slidenum">
              <a:rPr lang="ru-RU" smtClean="0"/>
              <a:t>3</a:t>
            </a:fld>
            <a:endParaRPr lang="ru-RU" dirty="0"/>
          </a:p>
        </p:txBody>
      </p:sp>
      <p:pic>
        <p:nvPicPr>
          <p:cNvPr id="46" name="Рисунок 45" descr="Флажок со сплошной заливкой">
            <a:extLst>
              <a:ext uri="{FF2B5EF4-FFF2-40B4-BE49-F238E27FC236}">
                <a16:creationId xmlns:a16="http://schemas.microsoft.com/office/drawing/2014/main" id="{0586FED2-6973-4852-E02E-8F21BE7C72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392" y="3794180"/>
            <a:ext cx="672311" cy="672311"/>
          </a:xfrm>
          <a:prstGeom prst="rect">
            <a:avLst/>
          </a:prstGeom>
        </p:spPr>
      </p:pic>
      <p:sp>
        <p:nvSpPr>
          <p:cNvPr id="47" name="Google Shape;66;p14">
            <a:extLst>
              <a:ext uri="{FF2B5EF4-FFF2-40B4-BE49-F238E27FC236}">
                <a16:creationId xmlns:a16="http://schemas.microsoft.com/office/drawing/2014/main" id="{4233C46A-715A-B098-7800-FA7D3059ED1B}"/>
              </a:ext>
            </a:extLst>
          </p:cNvPr>
          <p:cNvSpPr txBox="1"/>
          <p:nvPr/>
        </p:nvSpPr>
        <p:spPr>
          <a:xfrm>
            <a:off x="530460" y="2119921"/>
            <a:ext cx="6492300" cy="654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>
                <a:latin typeface="Roboto"/>
                <a:ea typeface="Roboto"/>
                <a:cs typeface="Roboto"/>
                <a:sym typeface="Roboto"/>
              </a:rPr>
              <a:t>Подход используется во многих современных системах синтеза речи, например в голосовых помощниках.</a:t>
            </a:r>
            <a:endParaRPr sz="1600" dirty="0"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9166683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Google Shape;25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946805"/>
            <a:ext cx="9144000" cy="6852305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22"/>
          <p:cNvSpPr txBox="1"/>
          <p:nvPr/>
        </p:nvSpPr>
        <p:spPr>
          <a:xfrm>
            <a:off x="2592510" y="4145701"/>
            <a:ext cx="4080900" cy="105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err="1">
                <a:latin typeface="Roboto"/>
                <a:ea typeface="Roboto"/>
                <a:cs typeface="Roboto"/>
                <a:sym typeface="Roboto"/>
              </a:rPr>
              <a:t>dosokolova</a:t>
            </a:r>
            <a:r>
              <a:rPr lang="ru" sz="1800" b="1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@</a:t>
            </a:r>
            <a:r>
              <a:rPr lang="en-US" sz="1800" b="1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edu</a:t>
            </a:r>
            <a:r>
              <a:rPr lang="en-US" sz="1800" b="1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r>
              <a:rPr lang="ru" sz="1800" b="1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hse.ru</a:t>
            </a:r>
            <a:endParaRPr sz="1800" b="1" dirty="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latin typeface="Calibri"/>
                <a:ea typeface="Calibri"/>
                <a:cs typeface="Calibri"/>
                <a:sym typeface="Calibri"/>
              </a:rPr>
              <a:t>@sokanaid</a:t>
            </a:r>
            <a:endParaRPr sz="1800" b="1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Picture 4" descr="Раздел Telegram, Продавец Renk_gamer, продажа 1000 ✅ Telegram подписчики об...">
            <a:extLst>
              <a:ext uri="{FF2B5EF4-FFF2-40B4-BE49-F238E27FC236}">
                <a16:creationId xmlns:a16="http://schemas.microsoft.com/office/drawing/2014/main" id="{EE42427F-FA9B-FDAE-373B-8EAEA0F361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3391" y="4513831"/>
            <a:ext cx="319489" cy="319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A343630-01C3-1BB1-AA8E-749BAD14A958}"/>
              </a:ext>
            </a:extLst>
          </p:cNvPr>
          <p:cNvSpPr txBox="1"/>
          <p:nvPr/>
        </p:nvSpPr>
        <p:spPr>
          <a:xfrm>
            <a:off x="8660780" y="4818527"/>
            <a:ext cx="4832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A84906BE-DD03-4072-AA27-83415E25D60D}" type="slidenum">
              <a:rPr lang="ru-RU" smtClean="0"/>
              <a:t>30</a:t>
            </a:fld>
            <a:endParaRPr lang="ru-RU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/>
        </p:nvSpPr>
        <p:spPr>
          <a:xfrm>
            <a:off x="551266" y="110650"/>
            <a:ext cx="6753300" cy="3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ru-RU" sz="3000" b="1" dirty="0">
                <a:latin typeface="Roboto"/>
                <a:ea typeface="Roboto"/>
                <a:cs typeface="Roboto"/>
                <a:sym typeface="Roboto"/>
              </a:rPr>
              <a:t>Цели и задачи команды</a:t>
            </a:r>
            <a:endParaRPr sz="3000" b="1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45433" y="171084"/>
            <a:ext cx="1779621" cy="53433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4" name="Google Shape;64;p14"/>
          <p:cNvCxnSpPr>
            <a:endCxn id="65" idx="2"/>
          </p:cNvCxnSpPr>
          <p:nvPr/>
        </p:nvCxnSpPr>
        <p:spPr>
          <a:xfrm>
            <a:off x="-24090" y="693999"/>
            <a:ext cx="6909900" cy="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" name="Google Shape;65;p14"/>
          <p:cNvSpPr/>
          <p:nvPr/>
        </p:nvSpPr>
        <p:spPr>
          <a:xfrm>
            <a:off x="6885810" y="557049"/>
            <a:ext cx="273900" cy="273900"/>
          </a:xfrm>
          <a:prstGeom prst="ellipse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62;p14">
            <a:extLst>
              <a:ext uri="{FF2B5EF4-FFF2-40B4-BE49-F238E27FC236}">
                <a16:creationId xmlns:a16="http://schemas.microsoft.com/office/drawing/2014/main" id="{5C7A0DEE-712E-7B0D-89DB-C97373E451C3}"/>
              </a:ext>
            </a:extLst>
          </p:cNvPr>
          <p:cNvSpPr txBox="1"/>
          <p:nvPr/>
        </p:nvSpPr>
        <p:spPr>
          <a:xfrm>
            <a:off x="269460" y="951986"/>
            <a:ext cx="7586760" cy="3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ru-RU" sz="1800" b="1" dirty="0">
                <a:latin typeface="Roboto"/>
                <a:ea typeface="Roboto"/>
                <a:cs typeface="Roboto"/>
                <a:sym typeface="Roboto"/>
              </a:rPr>
              <a:t>Цель</a:t>
            </a:r>
            <a:r>
              <a:rPr lang="en-US" sz="1800" b="1" dirty="0">
                <a:latin typeface="Roboto"/>
                <a:ea typeface="Roboto"/>
                <a:cs typeface="Roboto"/>
                <a:sym typeface="Roboto"/>
              </a:rPr>
              <a:t>:</a:t>
            </a:r>
            <a:r>
              <a:rPr lang="ru-RU" sz="1800" b="1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sz="1800" dirty="0">
                <a:latin typeface="Roboto"/>
                <a:ea typeface="Roboto"/>
                <a:cs typeface="Roboto"/>
                <a:sym typeface="Roboto"/>
              </a:rPr>
              <a:t>Разработка </a:t>
            </a:r>
            <a:r>
              <a:rPr lang="en-US" sz="1800" dirty="0">
                <a:latin typeface="Roboto"/>
                <a:ea typeface="Roboto"/>
                <a:cs typeface="Roboto"/>
                <a:sym typeface="Roboto"/>
              </a:rPr>
              <a:t>MVP </a:t>
            </a:r>
            <a:r>
              <a:rPr lang="ru-RU" sz="1800" dirty="0">
                <a:latin typeface="Roboto"/>
                <a:ea typeface="Roboto"/>
                <a:cs typeface="Roboto"/>
                <a:sym typeface="Roboto"/>
              </a:rPr>
              <a:t>сервиса синтеза речи на английском языке.</a:t>
            </a:r>
            <a:endParaRPr sz="18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F21F5CE-14B8-E1DF-EE96-E1D73923D421}"/>
              </a:ext>
            </a:extLst>
          </p:cNvPr>
          <p:cNvSpPr txBox="1"/>
          <p:nvPr/>
        </p:nvSpPr>
        <p:spPr>
          <a:xfrm>
            <a:off x="8700098" y="4813029"/>
            <a:ext cx="4832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A84906BE-DD03-4072-AA27-83415E25D60D}" type="slidenum">
              <a:rPr lang="ru-RU" smtClean="0"/>
              <a:t>4</a:t>
            </a:fld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4CCA769-FBAA-12FA-490C-91742C14BF2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-4987" r="-6710"/>
          <a:stretch/>
        </p:blipFill>
        <p:spPr>
          <a:xfrm>
            <a:off x="1526581" y="1627633"/>
            <a:ext cx="5718851" cy="2821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9924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/>
        </p:nvSpPr>
        <p:spPr>
          <a:xfrm>
            <a:off x="551266" y="110650"/>
            <a:ext cx="6753300" cy="3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ru-RU" sz="3000" b="1" dirty="0">
                <a:latin typeface="Roboto"/>
                <a:ea typeface="Roboto"/>
                <a:cs typeface="Roboto"/>
                <a:sym typeface="Roboto"/>
              </a:rPr>
              <a:t>Архитектура сервиса</a:t>
            </a:r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45433" y="171084"/>
            <a:ext cx="1779621" cy="53433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4" name="Google Shape;64;p14"/>
          <p:cNvCxnSpPr>
            <a:endCxn id="65" idx="2"/>
          </p:cNvCxnSpPr>
          <p:nvPr/>
        </p:nvCxnSpPr>
        <p:spPr>
          <a:xfrm>
            <a:off x="-24090" y="693999"/>
            <a:ext cx="6909900" cy="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" name="Google Shape;65;p14"/>
          <p:cNvSpPr/>
          <p:nvPr/>
        </p:nvSpPr>
        <p:spPr>
          <a:xfrm>
            <a:off x="6885810" y="557049"/>
            <a:ext cx="273900" cy="273900"/>
          </a:xfrm>
          <a:prstGeom prst="ellipse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62;p14">
            <a:extLst>
              <a:ext uri="{FF2B5EF4-FFF2-40B4-BE49-F238E27FC236}">
                <a16:creationId xmlns:a16="http://schemas.microsoft.com/office/drawing/2014/main" id="{5C7A0DEE-712E-7B0D-89DB-C97373E451C3}"/>
              </a:ext>
            </a:extLst>
          </p:cNvPr>
          <p:cNvSpPr txBox="1"/>
          <p:nvPr/>
        </p:nvSpPr>
        <p:spPr>
          <a:xfrm>
            <a:off x="269460" y="951986"/>
            <a:ext cx="7586760" cy="3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ru-RU" sz="1800" b="1" dirty="0">
                <a:latin typeface="Roboto"/>
                <a:ea typeface="Roboto"/>
                <a:cs typeface="Roboto"/>
                <a:sym typeface="Roboto"/>
              </a:rPr>
              <a:t>Цель</a:t>
            </a:r>
            <a:r>
              <a:rPr lang="en-US" sz="1800" b="1" dirty="0">
                <a:latin typeface="Roboto"/>
                <a:ea typeface="Roboto"/>
                <a:cs typeface="Roboto"/>
                <a:sym typeface="Roboto"/>
              </a:rPr>
              <a:t>:</a:t>
            </a:r>
            <a:r>
              <a:rPr lang="ru-RU" sz="1800" b="1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sz="1800" dirty="0">
                <a:latin typeface="Roboto"/>
                <a:ea typeface="Roboto"/>
                <a:cs typeface="Roboto"/>
                <a:sym typeface="Roboto"/>
              </a:rPr>
              <a:t>Разработка </a:t>
            </a:r>
            <a:r>
              <a:rPr lang="en-US" sz="1800" dirty="0">
                <a:latin typeface="Roboto"/>
                <a:ea typeface="Roboto"/>
                <a:cs typeface="Roboto"/>
                <a:sym typeface="Roboto"/>
              </a:rPr>
              <a:t>MVP </a:t>
            </a:r>
            <a:r>
              <a:rPr lang="ru-RU" sz="1800" dirty="0">
                <a:latin typeface="Roboto"/>
                <a:ea typeface="Roboto"/>
                <a:cs typeface="Roboto"/>
                <a:sym typeface="Roboto"/>
              </a:rPr>
              <a:t>сервиса синтеза речи на английском языке.</a:t>
            </a:r>
            <a:endParaRPr sz="18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F21F5CE-14B8-E1DF-EE96-E1D73923D421}"/>
              </a:ext>
            </a:extLst>
          </p:cNvPr>
          <p:cNvSpPr txBox="1"/>
          <p:nvPr/>
        </p:nvSpPr>
        <p:spPr>
          <a:xfrm>
            <a:off x="8700098" y="4813029"/>
            <a:ext cx="4832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A84906BE-DD03-4072-AA27-83415E25D60D}" type="slidenum">
              <a:rPr lang="ru-RU" smtClean="0"/>
              <a:t>5</a:t>
            </a:fld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4CCA769-FBAA-12FA-490C-91742C14BF2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-4987" r="-6710"/>
          <a:stretch/>
        </p:blipFill>
        <p:spPr>
          <a:xfrm>
            <a:off x="345481" y="1627633"/>
            <a:ext cx="5718851" cy="2821868"/>
          </a:xfrm>
          <a:prstGeom prst="rect">
            <a:avLst/>
          </a:prstGeom>
        </p:spPr>
      </p:pic>
      <p:sp>
        <p:nvSpPr>
          <p:cNvPr id="3" name="Овал 2">
            <a:extLst>
              <a:ext uri="{FF2B5EF4-FFF2-40B4-BE49-F238E27FC236}">
                <a16:creationId xmlns:a16="http://schemas.microsoft.com/office/drawing/2014/main" id="{E4BC3D71-9377-B7DF-D430-31938230A23A}"/>
              </a:ext>
            </a:extLst>
          </p:cNvPr>
          <p:cNvSpPr/>
          <p:nvPr/>
        </p:nvSpPr>
        <p:spPr>
          <a:xfrm>
            <a:off x="4062840" y="1684783"/>
            <a:ext cx="1760220" cy="101346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740C3BB-B52B-2F77-0462-84B9872D9512}"/>
              </a:ext>
            </a:extLst>
          </p:cNvPr>
          <p:cNvSpPr txBox="1"/>
          <p:nvPr/>
        </p:nvSpPr>
        <p:spPr>
          <a:xfrm>
            <a:off x="5882640" y="1627633"/>
            <a:ext cx="3142414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ru-RU" b="1" dirty="0">
                <a:latin typeface="Roboto"/>
                <a:ea typeface="Roboto"/>
                <a:cs typeface="Roboto"/>
                <a:sym typeface="Roboto"/>
              </a:rPr>
              <a:t>Нормализация - 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п</a:t>
            </a:r>
            <a:r>
              <a:rPr lang="ru-RU" sz="1400" dirty="0">
                <a:latin typeface="Roboto"/>
                <a:ea typeface="Roboto"/>
                <a:cs typeface="Roboto"/>
                <a:sym typeface="Roboto"/>
              </a:rPr>
              <a:t>роцесс, при котором текст разбивается на лексические единицы, каждая из которых соотносится с определенным семиотическим классом.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C28A772-C6A4-4739-C9D1-637619819557}"/>
              </a:ext>
            </a:extLst>
          </p:cNvPr>
          <p:cNvSpPr txBox="1"/>
          <p:nvPr/>
        </p:nvSpPr>
        <p:spPr>
          <a:xfrm>
            <a:off x="5882640" y="3095714"/>
            <a:ext cx="3142414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ru-RU" b="1" dirty="0">
                <a:latin typeface="Roboto"/>
                <a:ea typeface="Roboto"/>
                <a:cs typeface="Roboto"/>
                <a:sym typeface="Roboto"/>
              </a:rPr>
              <a:t>Семиотический класс - 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Множество лексических единиц, которые обозначают объекты одного вида и имеют схожие правила написания и произношения.</a:t>
            </a:r>
            <a:endParaRPr lang="ru-RU" sz="1400" dirty="0"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4612690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/>
        </p:nvSpPr>
        <p:spPr>
          <a:xfrm>
            <a:off x="551266" y="3970"/>
            <a:ext cx="6753300" cy="3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ru-RU" sz="3000" b="1" dirty="0">
                <a:latin typeface="Roboto"/>
                <a:ea typeface="Roboto"/>
                <a:cs typeface="Roboto"/>
                <a:sym typeface="Roboto"/>
              </a:rPr>
              <a:t>Цели и задачи команды</a:t>
            </a:r>
            <a:endParaRPr sz="3000" b="1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45433" y="171084"/>
            <a:ext cx="1779621" cy="53433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4" name="Google Shape;64;p14"/>
          <p:cNvCxnSpPr>
            <a:endCxn id="65" idx="2"/>
          </p:cNvCxnSpPr>
          <p:nvPr/>
        </p:nvCxnSpPr>
        <p:spPr>
          <a:xfrm>
            <a:off x="-24090" y="693999"/>
            <a:ext cx="6909900" cy="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" name="Google Shape;65;p14"/>
          <p:cNvSpPr/>
          <p:nvPr/>
        </p:nvSpPr>
        <p:spPr>
          <a:xfrm>
            <a:off x="6885810" y="557049"/>
            <a:ext cx="273900" cy="273900"/>
          </a:xfrm>
          <a:prstGeom prst="ellipse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62;p14">
            <a:extLst>
              <a:ext uri="{FF2B5EF4-FFF2-40B4-BE49-F238E27FC236}">
                <a16:creationId xmlns:a16="http://schemas.microsoft.com/office/drawing/2014/main" id="{5C7A0DEE-712E-7B0D-89DB-C97373E451C3}"/>
              </a:ext>
            </a:extLst>
          </p:cNvPr>
          <p:cNvSpPr txBox="1"/>
          <p:nvPr/>
        </p:nvSpPr>
        <p:spPr>
          <a:xfrm>
            <a:off x="269460" y="951986"/>
            <a:ext cx="7586760" cy="3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ru-RU" sz="1800" b="1" dirty="0">
                <a:latin typeface="Roboto"/>
                <a:ea typeface="Roboto"/>
                <a:cs typeface="Roboto"/>
                <a:sym typeface="Roboto"/>
              </a:rPr>
              <a:t>Цель</a:t>
            </a:r>
            <a:r>
              <a:rPr lang="en-US" sz="1800" b="1" dirty="0">
                <a:latin typeface="Roboto"/>
                <a:ea typeface="Roboto"/>
                <a:cs typeface="Roboto"/>
                <a:sym typeface="Roboto"/>
              </a:rPr>
              <a:t>:</a:t>
            </a:r>
            <a:r>
              <a:rPr lang="ru-RU" sz="1800" b="1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sz="1800" dirty="0">
                <a:latin typeface="Roboto"/>
                <a:ea typeface="Roboto"/>
                <a:cs typeface="Roboto"/>
                <a:sym typeface="Roboto"/>
              </a:rPr>
              <a:t>Разработка </a:t>
            </a:r>
            <a:r>
              <a:rPr lang="en-US" sz="1800" dirty="0">
                <a:latin typeface="Roboto"/>
                <a:ea typeface="Roboto"/>
                <a:cs typeface="Roboto"/>
                <a:sym typeface="Roboto"/>
              </a:rPr>
              <a:t>MVP </a:t>
            </a:r>
            <a:r>
              <a:rPr lang="ru-RU" sz="1800" dirty="0">
                <a:latin typeface="Roboto"/>
                <a:ea typeface="Roboto"/>
                <a:cs typeface="Roboto"/>
                <a:sym typeface="Roboto"/>
              </a:rPr>
              <a:t>сервиса синтеза речи на английском языке.</a:t>
            </a:r>
            <a:endParaRPr sz="18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F21F5CE-14B8-E1DF-EE96-E1D73923D421}"/>
              </a:ext>
            </a:extLst>
          </p:cNvPr>
          <p:cNvSpPr txBox="1"/>
          <p:nvPr/>
        </p:nvSpPr>
        <p:spPr>
          <a:xfrm>
            <a:off x="8700098" y="4813029"/>
            <a:ext cx="4832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A84906BE-DD03-4072-AA27-83415E25D60D}" type="slidenum">
              <a:rPr lang="ru-RU" smtClean="0"/>
              <a:t>6</a:t>
            </a:fld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4CCA769-FBAA-12FA-490C-91742C14BF2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-4987" r="-6710"/>
          <a:stretch/>
        </p:blipFill>
        <p:spPr>
          <a:xfrm>
            <a:off x="345481" y="1627633"/>
            <a:ext cx="5718851" cy="2821868"/>
          </a:xfrm>
          <a:prstGeom prst="rect">
            <a:avLst/>
          </a:prstGeom>
        </p:spPr>
      </p:pic>
      <p:sp>
        <p:nvSpPr>
          <p:cNvPr id="3" name="Овал 2">
            <a:extLst>
              <a:ext uri="{FF2B5EF4-FFF2-40B4-BE49-F238E27FC236}">
                <a16:creationId xmlns:a16="http://schemas.microsoft.com/office/drawing/2014/main" id="{E4BC3D71-9377-B7DF-D430-31938230A23A}"/>
              </a:ext>
            </a:extLst>
          </p:cNvPr>
          <p:cNvSpPr/>
          <p:nvPr/>
        </p:nvSpPr>
        <p:spPr>
          <a:xfrm>
            <a:off x="4001880" y="2588984"/>
            <a:ext cx="1760220" cy="101346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740C3BB-B52B-2F77-0462-84B9872D9512}"/>
              </a:ext>
            </a:extLst>
          </p:cNvPr>
          <p:cNvSpPr txBox="1"/>
          <p:nvPr/>
        </p:nvSpPr>
        <p:spPr>
          <a:xfrm>
            <a:off x="5882640" y="1596425"/>
            <a:ext cx="3142414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ru-RU" b="1" dirty="0">
                <a:latin typeface="Roboto"/>
                <a:ea typeface="Roboto"/>
                <a:cs typeface="Roboto"/>
                <a:sym typeface="Roboto"/>
              </a:rPr>
              <a:t>Акустическая модель - 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Модель, которая принимает в качестве входных данных признаки на небольшом участке акустического сигнала (фрейме) и подает на выход распределение вероятностей различных фонем на этом фрейме. </a:t>
            </a:r>
            <a:endParaRPr lang="ru-RU" sz="14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861BC30-DBE1-9E93-A756-164381B01E40}"/>
              </a:ext>
            </a:extLst>
          </p:cNvPr>
          <p:cNvSpPr txBox="1"/>
          <p:nvPr/>
        </p:nvSpPr>
        <p:spPr>
          <a:xfrm>
            <a:off x="5882640" y="3327618"/>
            <a:ext cx="314241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ru-RU" b="1" dirty="0">
                <a:latin typeface="Roboto"/>
                <a:ea typeface="Roboto"/>
                <a:cs typeface="Roboto"/>
                <a:sym typeface="Roboto"/>
              </a:rPr>
              <a:t>Фонема - 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Единица звукового строя языка.</a:t>
            </a:r>
            <a:endParaRPr lang="ru-RU" sz="1400" dirty="0"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4044478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/>
        </p:nvSpPr>
        <p:spPr>
          <a:xfrm>
            <a:off x="592126" y="31269"/>
            <a:ext cx="6753300" cy="3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ru-RU" sz="3000" b="1" dirty="0">
                <a:latin typeface="Roboto"/>
                <a:ea typeface="Roboto"/>
                <a:cs typeface="Roboto"/>
                <a:sym typeface="Roboto"/>
              </a:rPr>
              <a:t>Архитектура сервиса</a:t>
            </a:r>
            <a:endParaRPr sz="3000" b="1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45433" y="171084"/>
            <a:ext cx="1779621" cy="53433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4" name="Google Shape;64;p14"/>
          <p:cNvCxnSpPr>
            <a:endCxn id="65" idx="2"/>
          </p:cNvCxnSpPr>
          <p:nvPr/>
        </p:nvCxnSpPr>
        <p:spPr>
          <a:xfrm>
            <a:off x="-24090" y="693999"/>
            <a:ext cx="6909900" cy="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" name="Google Shape;65;p14"/>
          <p:cNvSpPr/>
          <p:nvPr/>
        </p:nvSpPr>
        <p:spPr>
          <a:xfrm>
            <a:off x="6885810" y="557049"/>
            <a:ext cx="273900" cy="273900"/>
          </a:xfrm>
          <a:prstGeom prst="ellipse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62;p14">
            <a:extLst>
              <a:ext uri="{FF2B5EF4-FFF2-40B4-BE49-F238E27FC236}">
                <a16:creationId xmlns:a16="http://schemas.microsoft.com/office/drawing/2014/main" id="{5C7A0DEE-712E-7B0D-89DB-C97373E451C3}"/>
              </a:ext>
            </a:extLst>
          </p:cNvPr>
          <p:cNvSpPr txBox="1"/>
          <p:nvPr/>
        </p:nvSpPr>
        <p:spPr>
          <a:xfrm>
            <a:off x="269460" y="951986"/>
            <a:ext cx="7586760" cy="3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ru-RU" sz="1800" b="1" dirty="0">
                <a:latin typeface="Roboto"/>
                <a:ea typeface="Roboto"/>
                <a:cs typeface="Roboto"/>
                <a:sym typeface="Roboto"/>
              </a:rPr>
              <a:t>Цель</a:t>
            </a:r>
            <a:r>
              <a:rPr lang="en-US" sz="1800" b="1" dirty="0">
                <a:latin typeface="Roboto"/>
                <a:ea typeface="Roboto"/>
                <a:cs typeface="Roboto"/>
                <a:sym typeface="Roboto"/>
              </a:rPr>
              <a:t>:</a:t>
            </a:r>
            <a:r>
              <a:rPr lang="ru-RU" sz="1800" b="1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sz="1800" dirty="0">
                <a:latin typeface="Roboto"/>
                <a:ea typeface="Roboto"/>
                <a:cs typeface="Roboto"/>
                <a:sym typeface="Roboto"/>
              </a:rPr>
              <a:t>Разработка </a:t>
            </a:r>
            <a:r>
              <a:rPr lang="en-US" sz="1800" dirty="0">
                <a:latin typeface="Roboto"/>
                <a:ea typeface="Roboto"/>
                <a:cs typeface="Roboto"/>
                <a:sym typeface="Roboto"/>
              </a:rPr>
              <a:t>MVP </a:t>
            </a:r>
            <a:r>
              <a:rPr lang="ru-RU" sz="1800" dirty="0">
                <a:latin typeface="Roboto"/>
                <a:ea typeface="Roboto"/>
                <a:cs typeface="Roboto"/>
                <a:sym typeface="Roboto"/>
              </a:rPr>
              <a:t>сервиса синтеза речи на английском языке.</a:t>
            </a:r>
            <a:endParaRPr sz="18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F21F5CE-14B8-E1DF-EE96-E1D73923D421}"/>
              </a:ext>
            </a:extLst>
          </p:cNvPr>
          <p:cNvSpPr txBox="1"/>
          <p:nvPr/>
        </p:nvSpPr>
        <p:spPr>
          <a:xfrm>
            <a:off x="8700098" y="4813029"/>
            <a:ext cx="4832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A84906BE-DD03-4072-AA27-83415E25D60D}" type="slidenum">
              <a:rPr lang="ru-RU" smtClean="0"/>
              <a:t>7</a:t>
            </a:fld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4CCA769-FBAA-12FA-490C-91742C14BF2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-4987" r="-6710"/>
          <a:stretch/>
        </p:blipFill>
        <p:spPr>
          <a:xfrm>
            <a:off x="345481" y="1627633"/>
            <a:ext cx="5718851" cy="2821868"/>
          </a:xfrm>
          <a:prstGeom prst="rect">
            <a:avLst/>
          </a:prstGeom>
        </p:spPr>
      </p:pic>
      <p:sp>
        <p:nvSpPr>
          <p:cNvPr id="3" name="Овал 2">
            <a:extLst>
              <a:ext uri="{FF2B5EF4-FFF2-40B4-BE49-F238E27FC236}">
                <a16:creationId xmlns:a16="http://schemas.microsoft.com/office/drawing/2014/main" id="{E4BC3D71-9377-B7DF-D430-31938230A23A}"/>
              </a:ext>
            </a:extLst>
          </p:cNvPr>
          <p:cNvSpPr/>
          <p:nvPr/>
        </p:nvSpPr>
        <p:spPr>
          <a:xfrm>
            <a:off x="3968776" y="3362579"/>
            <a:ext cx="1760220" cy="101346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740C3BB-B52B-2F77-0462-84B9872D9512}"/>
              </a:ext>
            </a:extLst>
          </p:cNvPr>
          <p:cNvSpPr txBox="1"/>
          <p:nvPr/>
        </p:nvSpPr>
        <p:spPr>
          <a:xfrm>
            <a:off x="5882640" y="1596425"/>
            <a:ext cx="314241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ru-RU" b="1" dirty="0">
                <a:latin typeface="Roboto"/>
                <a:ea typeface="Roboto"/>
                <a:cs typeface="Roboto"/>
                <a:sym typeface="Roboto"/>
              </a:rPr>
              <a:t>Вокодер - 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Устройство (или алгоритм), которое синтезирует речь на основе некоторой информации о ней.</a:t>
            </a:r>
            <a:endParaRPr lang="ru-RU" sz="1400" dirty="0"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4941872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/>
        </p:nvSpPr>
        <p:spPr>
          <a:xfrm>
            <a:off x="551266" y="110650"/>
            <a:ext cx="6753300" cy="3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ru-RU" sz="3000" b="1" dirty="0">
                <a:latin typeface="Roboto"/>
                <a:ea typeface="Roboto"/>
                <a:cs typeface="Roboto"/>
                <a:sym typeface="Roboto"/>
              </a:rPr>
              <a:t>Архитектура сервиса</a:t>
            </a:r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45433" y="171084"/>
            <a:ext cx="1779621" cy="53433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4" name="Google Shape;64;p14"/>
          <p:cNvCxnSpPr>
            <a:endCxn id="65" idx="2"/>
          </p:cNvCxnSpPr>
          <p:nvPr/>
        </p:nvCxnSpPr>
        <p:spPr>
          <a:xfrm>
            <a:off x="-24090" y="693999"/>
            <a:ext cx="6909900" cy="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" name="Google Shape;65;p14"/>
          <p:cNvSpPr/>
          <p:nvPr/>
        </p:nvSpPr>
        <p:spPr>
          <a:xfrm>
            <a:off x="6885810" y="557049"/>
            <a:ext cx="273900" cy="273900"/>
          </a:xfrm>
          <a:prstGeom prst="ellipse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62;p14">
            <a:extLst>
              <a:ext uri="{FF2B5EF4-FFF2-40B4-BE49-F238E27FC236}">
                <a16:creationId xmlns:a16="http://schemas.microsoft.com/office/drawing/2014/main" id="{5C7A0DEE-712E-7B0D-89DB-C97373E451C3}"/>
              </a:ext>
            </a:extLst>
          </p:cNvPr>
          <p:cNvSpPr txBox="1"/>
          <p:nvPr/>
        </p:nvSpPr>
        <p:spPr>
          <a:xfrm>
            <a:off x="269460" y="951986"/>
            <a:ext cx="7586760" cy="3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ru-RU" sz="1800" b="1" dirty="0">
                <a:latin typeface="Roboto"/>
                <a:ea typeface="Roboto"/>
                <a:cs typeface="Roboto"/>
                <a:sym typeface="Roboto"/>
              </a:rPr>
              <a:t>Цель</a:t>
            </a:r>
            <a:r>
              <a:rPr lang="en-US" sz="1800" b="1" dirty="0">
                <a:latin typeface="Roboto"/>
                <a:ea typeface="Roboto"/>
                <a:cs typeface="Roboto"/>
                <a:sym typeface="Roboto"/>
              </a:rPr>
              <a:t>:</a:t>
            </a:r>
            <a:r>
              <a:rPr lang="ru-RU" sz="1800" b="1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sz="1800" dirty="0">
                <a:latin typeface="Roboto"/>
                <a:ea typeface="Roboto"/>
                <a:cs typeface="Roboto"/>
                <a:sym typeface="Roboto"/>
              </a:rPr>
              <a:t>Разработка </a:t>
            </a:r>
            <a:r>
              <a:rPr lang="en-US" sz="1800" dirty="0">
                <a:latin typeface="Roboto"/>
                <a:ea typeface="Roboto"/>
                <a:cs typeface="Roboto"/>
                <a:sym typeface="Roboto"/>
              </a:rPr>
              <a:t>MVP </a:t>
            </a:r>
            <a:r>
              <a:rPr lang="ru-RU" sz="1800" dirty="0">
                <a:latin typeface="Roboto"/>
                <a:ea typeface="Roboto"/>
                <a:cs typeface="Roboto"/>
                <a:sym typeface="Roboto"/>
              </a:rPr>
              <a:t>сервиса синтеза речи на английском языке.</a:t>
            </a:r>
            <a:endParaRPr sz="18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F21F5CE-14B8-E1DF-EE96-E1D73923D421}"/>
              </a:ext>
            </a:extLst>
          </p:cNvPr>
          <p:cNvSpPr txBox="1"/>
          <p:nvPr/>
        </p:nvSpPr>
        <p:spPr>
          <a:xfrm>
            <a:off x="8700098" y="4813029"/>
            <a:ext cx="4832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A84906BE-DD03-4072-AA27-83415E25D60D}" type="slidenum">
              <a:rPr lang="ru-RU" smtClean="0"/>
              <a:t>8</a:t>
            </a:fld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4CCA769-FBAA-12FA-490C-91742C14BF2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-4987" r="-6710"/>
          <a:stretch/>
        </p:blipFill>
        <p:spPr>
          <a:xfrm>
            <a:off x="551266" y="1856233"/>
            <a:ext cx="5718851" cy="2821868"/>
          </a:xfrm>
          <a:prstGeom prst="rect">
            <a:avLst/>
          </a:prstGeom>
        </p:spPr>
      </p:pic>
      <p:sp>
        <p:nvSpPr>
          <p:cNvPr id="3" name="Овал 2">
            <a:extLst>
              <a:ext uri="{FF2B5EF4-FFF2-40B4-BE49-F238E27FC236}">
                <a16:creationId xmlns:a16="http://schemas.microsoft.com/office/drawing/2014/main" id="{E4BC3D71-9377-B7DF-D430-31938230A23A}"/>
              </a:ext>
            </a:extLst>
          </p:cNvPr>
          <p:cNvSpPr/>
          <p:nvPr/>
        </p:nvSpPr>
        <p:spPr>
          <a:xfrm>
            <a:off x="2167696" y="2836799"/>
            <a:ext cx="1760220" cy="101346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B2A5F79-E7A6-71B6-533D-B97C7E57E99D}"/>
              </a:ext>
            </a:extLst>
          </p:cNvPr>
          <p:cNvSpPr txBox="1"/>
          <p:nvPr/>
        </p:nvSpPr>
        <p:spPr>
          <a:xfrm>
            <a:off x="6124724" y="2003122"/>
            <a:ext cx="3142414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Взаимодействие сервисов синтеза речи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ru-RU" sz="1400" dirty="0">
                <a:latin typeface="Roboto"/>
                <a:ea typeface="Roboto"/>
                <a:cs typeface="Roboto"/>
                <a:sym typeface="Roboto"/>
              </a:rPr>
              <a:t>К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эширование аудио и сбор информации о процессе синтеза речи</a:t>
            </a:r>
            <a:endParaRPr lang="ru-RU" sz="1400" dirty="0"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6804066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/>
        </p:nvSpPr>
        <p:spPr>
          <a:xfrm>
            <a:off x="551266" y="110650"/>
            <a:ext cx="6753300" cy="3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chemeClr val="dk1"/>
              </a:buClr>
            </a:pPr>
            <a:r>
              <a:rPr lang="ru-RU" sz="3000" b="1" dirty="0">
                <a:latin typeface="Roboto"/>
                <a:ea typeface="Roboto"/>
                <a:cs typeface="Roboto"/>
                <a:sym typeface="Roboto"/>
              </a:rPr>
              <a:t>Архитектура сервиса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000" b="1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45433" y="171084"/>
            <a:ext cx="1779621" cy="53433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4" name="Google Shape;64;p14"/>
          <p:cNvCxnSpPr>
            <a:endCxn id="65" idx="2"/>
          </p:cNvCxnSpPr>
          <p:nvPr/>
        </p:nvCxnSpPr>
        <p:spPr>
          <a:xfrm>
            <a:off x="-24090" y="693999"/>
            <a:ext cx="6909900" cy="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" name="Google Shape;65;p14"/>
          <p:cNvSpPr/>
          <p:nvPr/>
        </p:nvSpPr>
        <p:spPr>
          <a:xfrm>
            <a:off x="6885810" y="557049"/>
            <a:ext cx="273900" cy="273900"/>
          </a:xfrm>
          <a:prstGeom prst="ellipse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62;p14">
            <a:extLst>
              <a:ext uri="{FF2B5EF4-FFF2-40B4-BE49-F238E27FC236}">
                <a16:creationId xmlns:a16="http://schemas.microsoft.com/office/drawing/2014/main" id="{5C7A0DEE-712E-7B0D-89DB-C97373E451C3}"/>
              </a:ext>
            </a:extLst>
          </p:cNvPr>
          <p:cNvSpPr txBox="1"/>
          <p:nvPr/>
        </p:nvSpPr>
        <p:spPr>
          <a:xfrm>
            <a:off x="269460" y="951986"/>
            <a:ext cx="7586760" cy="3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ru-RU" sz="1800" b="1" dirty="0">
                <a:latin typeface="Roboto"/>
                <a:ea typeface="Roboto"/>
                <a:cs typeface="Roboto"/>
                <a:sym typeface="Roboto"/>
              </a:rPr>
              <a:t>Цель</a:t>
            </a:r>
            <a:r>
              <a:rPr lang="en-US" sz="1800" b="1" dirty="0">
                <a:latin typeface="Roboto"/>
                <a:ea typeface="Roboto"/>
                <a:cs typeface="Roboto"/>
                <a:sym typeface="Roboto"/>
              </a:rPr>
              <a:t>:</a:t>
            </a:r>
            <a:r>
              <a:rPr lang="ru-RU" sz="1800" b="1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sz="1800" dirty="0">
                <a:latin typeface="Roboto"/>
                <a:ea typeface="Roboto"/>
                <a:cs typeface="Roboto"/>
                <a:sym typeface="Roboto"/>
              </a:rPr>
              <a:t>Разработка </a:t>
            </a:r>
            <a:r>
              <a:rPr lang="en-US" sz="1800" dirty="0">
                <a:latin typeface="Roboto"/>
                <a:ea typeface="Roboto"/>
                <a:cs typeface="Roboto"/>
                <a:sym typeface="Roboto"/>
              </a:rPr>
              <a:t>MVP </a:t>
            </a:r>
            <a:r>
              <a:rPr lang="ru-RU" sz="1800" dirty="0">
                <a:latin typeface="Roboto"/>
                <a:ea typeface="Roboto"/>
                <a:cs typeface="Roboto"/>
                <a:sym typeface="Roboto"/>
              </a:rPr>
              <a:t>сервиса синтеза речи на английском языке.</a:t>
            </a:r>
            <a:endParaRPr sz="18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F21F5CE-14B8-E1DF-EE96-E1D73923D421}"/>
              </a:ext>
            </a:extLst>
          </p:cNvPr>
          <p:cNvSpPr txBox="1"/>
          <p:nvPr/>
        </p:nvSpPr>
        <p:spPr>
          <a:xfrm>
            <a:off x="8700098" y="4813029"/>
            <a:ext cx="4832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A84906BE-DD03-4072-AA27-83415E25D60D}" type="slidenum">
              <a:rPr lang="ru-RU" smtClean="0"/>
              <a:t>9</a:t>
            </a:fld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4CCA769-FBAA-12FA-490C-91742C14BF2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-4987" r="-6710"/>
          <a:stretch/>
        </p:blipFill>
        <p:spPr>
          <a:xfrm>
            <a:off x="551266" y="1856233"/>
            <a:ext cx="5718851" cy="2821868"/>
          </a:xfrm>
          <a:prstGeom prst="rect">
            <a:avLst/>
          </a:prstGeom>
        </p:spPr>
      </p:pic>
      <p:sp>
        <p:nvSpPr>
          <p:cNvPr id="3" name="Овал 2">
            <a:extLst>
              <a:ext uri="{FF2B5EF4-FFF2-40B4-BE49-F238E27FC236}">
                <a16:creationId xmlns:a16="http://schemas.microsoft.com/office/drawing/2014/main" id="{E4BC3D71-9377-B7DF-D430-31938230A23A}"/>
              </a:ext>
            </a:extLst>
          </p:cNvPr>
          <p:cNvSpPr/>
          <p:nvPr/>
        </p:nvSpPr>
        <p:spPr>
          <a:xfrm>
            <a:off x="346516" y="2809055"/>
            <a:ext cx="1760220" cy="101346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8D0F837-4308-AB94-D7C0-5E78168382F1}"/>
              </a:ext>
            </a:extLst>
          </p:cNvPr>
          <p:cNvSpPr txBox="1"/>
          <p:nvPr/>
        </p:nvSpPr>
        <p:spPr>
          <a:xfrm>
            <a:off x="6124724" y="2003122"/>
            <a:ext cx="314241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Взаимодействие с 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Telegram bot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lang="ru-RU" sz="14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Нагрузочное тестирование</a:t>
            </a:r>
            <a:endParaRPr lang="ru-RU" sz="1400" dirty="0"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771028550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702</TotalTime>
  <Words>2012</Words>
  <Application>Microsoft Office PowerPoint</Application>
  <PresentationFormat>Экран (16:9)</PresentationFormat>
  <Paragraphs>230</Paragraphs>
  <Slides>30</Slides>
  <Notes>30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30</vt:i4>
      </vt:variant>
    </vt:vector>
  </HeadingPairs>
  <TitlesOfParts>
    <vt:vector size="39" baseType="lpstr">
      <vt:lpstr>YS Text</vt:lpstr>
      <vt:lpstr>Roboto Medium</vt:lpstr>
      <vt:lpstr>Calibri</vt:lpstr>
      <vt:lpstr>Times New Roman</vt:lpstr>
      <vt:lpstr>-apple-system</vt:lpstr>
      <vt:lpstr>Roboto</vt:lpstr>
      <vt:lpstr>Arial</vt:lpstr>
      <vt:lpstr>Segoe UI</vt:lpstr>
      <vt:lpstr>Simple Light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cp:lastModifiedBy>Диана Соколова</cp:lastModifiedBy>
  <cp:revision>6</cp:revision>
  <dcterms:modified xsi:type="dcterms:W3CDTF">2022-05-20T00:27:07Z</dcterms:modified>
</cp:coreProperties>
</file>